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39"/>
  </p:notesMasterIdLst>
  <p:handoutMasterIdLst>
    <p:handoutMasterId r:id="rId40"/>
  </p:handoutMasterIdLst>
  <p:sldIdLst>
    <p:sldId id="265" r:id="rId5"/>
    <p:sldId id="266" r:id="rId6"/>
    <p:sldId id="270" r:id="rId7"/>
    <p:sldId id="271" r:id="rId8"/>
    <p:sldId id="267" r:id="rId9"/>
    <p:sldId id="268" r:id="rId10"/>
    <p:sldId id="272" r:id="rId11"/>
    <p:sldId id="273" r:id="rId12"/>
    <p:sldId id="269" r:id="rId13"/>
    <p:sldId id="274" r:id="rId14"/>
    <p:sldId id="275" r:id="rId15"/>
    <p:sldId id="276" r:id="rId16"/>
    <p:sldId id="278" r:id="rId17"/>
    <p:sldId id="279" r:id="rId18"/>
    <p:sldId id="280" r:id="rId19"/>
    <p:sldId id="292" r:id="rId20"/>
    <p:sldId id="293" r:id="rId21"/>
    <p:sldId id="281" r:id="rId22"/>
    <p:sldId id="282" r:id="rId23"/>
    <p:sldId id="283" r:id="rId24"/>
    <p:sldId id="277" r:id="rId25"/>
    <p:sldId id="284" r:id="rId26"/>
    <p:sldId id="285" r:id="rId27"/>
    <p:sldId id="286" r:id="rId28"/>
    <p:sldId id="287" r:id="rId29"/>
    <p:sldId id="291" r:id="rId30"/>
    <p:sldId id="296" r:id="rId31"/>
    <p:sldId id="294" r:id="rId32"/>
    <p:sldId id="295" r:id="rId33"/>
    <p:sldId id="297" r:id="rId34"/>
    <p:sldId id="298" r:id="rId35"/>
    <p:sldId id="288" r:id="rId36"/>
    <p:sldId id="289" r:id="rId37"/>
    <p:sldId id="290" r:id="rId38"/>
  </p:sldIdLst>
  <p:sldSz cx="12192000" cy="6858000"/>
  <p:notesSz cx="6797675" cy="9926638"/>
  <p:defaultTextStyle>
    <a:defPPr rtl="0">
      <a:defRPr lang="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51" autoAdjust="0"/>
  </p:normalViewPr>
  <p:slideViewPr>
    <p:cSldViewPr snapToGrid="0" showGuides="1">
      <p:cViewPr varScale="1">
        <p:scale>
          <a:sx n="108" d="100"/>
          <a:sy n="108" d="100"/>
        </p:scale>
        <p:origin x="654"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81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hu-HU" dirty="0"/>
          </a:p>
        </p:txBody>
      </p:sp>
      <p:sp>
        <p:nvSpPr>
          <p:cNvPr id="3" name="Dátum hely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pPr rtl="0"/>
            <a:fld id="{2FD7FF59-C205-44B1-8793-1F2FB10116CA}" type="datetime1">
              <a:rPr lang="hu-HU" smtClean="0"/>
              <a:t>2018.06.13.</a:t>
            </a:fld>
            <a:endParaRPr lang="hu-HU" dirty="0"/>
          </a:p>
        </p:txBody>
      </p:sp>
      <p:sp>
        <p:nvSpPr>
          <p:cNvPr id="4" name="Élőláb hely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hu-HU" dirty="0"/>
          </a:p>
        </p:txBody>
      </p:sp>
      <p:sp>
        <p:nvSpPr>
          <p:cNvPr id="5" name="Dia számának hely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B78FE58C-C1A6-4C4C-90C2-B7F5B0504B2D}" type="slidenum">
              <a:rPr lang="hu-HU" smtClean="0"/>
              <a:t>‹#›</a:t>
            </a:fld>
            <a:endParaRPr lang="hu-HU" dirty="0"/>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hu-HU" noProof="0" dirty="0"/>
          </a:p>
        </p:txBody>
      </p:sp>
      <p:sp>
        <p:nvSpPr>
          <p:cNvPr id="3" name="Dátum hely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pPr rtl="0"/>
            <a:fld id="{A37A6CB2-5875-4B0B-9C6A-53A5DB6FE6C1}" type="datetime1">
              <a:rPr lang="hu-HU" noProof="0" smtClean="0"/>
              <a:t>2018.06.13.</a:t>
            </a:fld>
            <a:endParaRPr lang="hu-HU" noProof="0" dirty="0"/>
          </a:p>
        </p:txBody>
      </p:sp>
      <p:sp>
        <p:nvSpPr>
          <p:cNvPr id="4" name="Diakép hely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hu-HU" noProof="0" dirty="0"/>
          </a:p>
        </p:txBody>
      </p:sp>
      <p:sp>
        <p:nvSpPr>
          <p:cNvPr id="5" name="Jegyzetek hely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rtl="0"/>
            <a:r>
              <a:rPr lang="hu-HU" noProof="0" dirty="0"/>
              <a:t>Mintaszöveg szerkesztése</a:t>
            </a:r>
          </a:p>
          <a:p>
            <a:pPr lvl="1" rtl="0"/>
            <a:r>
              <a:rPr lang="hu-HU" noProof="0" dirty="0"/>
              <a:t>Második szint</a:t>
            </a:r>
          </a:p>
          <a:p>
            <a:pPr lvl="2" rtl="0"/>
            <a:r>
              <a:rPr lang="hu-HU" noProof="0" dirty="0"/>
              <a:t>Harmadik szint</a:t>
            </a:r>
          </a:p>
          <a:p>
            <a:pPr lvl="3" rtl="0"/>
            <a:r>
              <a:rPr lang="hu-HU" noProof="0" dirty="0"/>
              <a:t>Negyedik szint</a:t>
            </a:r>
          </a:p>
          <a:p>
            <a:pPr lvl="4" rtl="0"/>
            <a:r>
              <a:rPr lang="hu-HU" noProof="0" dirty="0"/>
              <a:t>Ötödik szint</a:t>
            </a:r>
          </a:p>
        </p:txBody>
      </p:sp>
      <p:sp>
        <p:nvSpPr>
          <p:cNvPr id="6" name="Élőláb hely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hu-HU" noProof="0" dirty="0"/>
          </a:p>
        </p:txBody>
      </p:sp>
      <p:sp>
        <p:nvSpPr>
          <p:cNvPr id="7" name="Dia számának hely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810E1E9A-E921-4174-A0FC-51868D7AC568}" type="slidenum">
              <a:rPr lang="hu-HU" noProof="0" smtClean="0"/>
              <a:t>‹#›</a:t>
            </a:fld>
            <a:endParaRPr lang="hu-HU" noProof="0" dirty="0"/>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rtl="0"/>
            <a:fld id="{810E1E9A-E921-4174-A0FC-51868D7AC568}" type="slidenum">
              <a:rPr lang="hu-HU" smtClean="0"/>
              <a:t>1</a:t>
            </a:fld>
            <a:endParaRPr lang="hu-HU" dirty="0"/>
          </a:p>
        </p:txBody>
      </p:sp>
    </p:spTree>
    <p:extLst>
      <p:ext uri="{BB962C8B-B14F-4D97-AF65-F5344CB8AC3E}">
        <p14:creationId xmlns:p14="http://schemas.microsoft.com/office/powerpoint/2010/main" val="2667400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rtl="0"/>
            <a:fld id="{810E1E9A-E921-4174-A0FC-51868D7AC568}" type="slidenum">
              <a:rPr lang="hu-HU" smtClean="0"/>
              <a:t>2</a:t>
            </a:fld>
            <a:endParaRPr lang="hu-HU" dirty="0"/>
          </a:p>
        </p:txBody>
      </p:sp>
    </p:spTree>
    <p:extLst>
      <p:ext uri="{BB962C8B-B14F-4D97-AF65-F5344CB8AC3E}">
        <p14:creationId xmlns:p14="http://schemas.microsoft.com/office/powerpoint/2010/main" val="2464475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rtl="0"/>
            <a:fld id="{810E1E9A-E921-4174-A0FC-51868D7AC568}" type="slidenum">
              <a:rPr lang="hu-HU" smtClean="0"/>
              <a:t>5</a:t>
            </a:fld>
            <a:endParaRPr lang="hu-HU" dirty="0"/>
          </a:p>
        </p:txBody>
      </p:sp>
    </p:spTree>
    <p:extLst>
      <p:ext uri="{BB962C8B-B14F-4D97-AF65-F5344CB8AC3E}">
        <p14:creationId xmlns:p14="http://schemas.microsoft.com/office/powerpoint/2010/main" val="2414141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rtl="0"/>
            <a:fld id="{810E1E9A-E921-4174-A0FC-51868D7AC568}" type="slidenum">
              <a:rPr lang="hu-HU" smtClean="0"/>
              <a:t>6</a:t>
            </a:fld>
            <a:endParaRPr lang="hu-HU" dirty="0"/>
          </a:p>
        </p:txBody>
      </p:sp>
    </p:spTree>
    <p:extLst>
      <p:ext uri="{BB962C8B-B14F-4D97-AF65-F5344CB8AC3E}">
        <p14:creationId xmlns:p14="http://schemas.microsoft.com/office/powerpoint/2010/main" val="1400773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rtl="0"/>
            <a:fld id="{810E1E9A-E921-4174-A0FC-51868D7AC568}" type="slidenum">
              <a:rPr lang="hu-HU" smtClean="0"/>
              <a:t>9</a:t>
            </a:fld>
            <a:endParaRPr lang="hu-HU" dirty="0"/>
          </a:p>
        </p:txBody>
      </p:sp>
    </p:spTree>
    <p:extLst>
      <p:ext uri="{BB962C8B-B14F-4D97-AF65-F5344CB8AC3E}">
        <p14:creationId xmlns:p14="http://schemas.microsoft.com/office/powerpoint/2010/main" val="641004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pPr rtl="0"/>
            <a:fld id="{810E1E9A-E921-4174-A0FC-51868D7AC568}" type="slidenum">
              <a:rPr lang="hu-HU" noProof="0" smtClean="0"/>
              <a:t>30</a:t>
            </a:fld>
            <a:endParaRPr lang="hu-HU" noProof="0" dirty="0"/>
          </a:p>
        </p:txBody>
      </p:sp>
    </p:spTree>
    <p:extLst>
      <p:ext uri="{BB962C8B-B14F-4D97-AF65-F5344CB8AC3E}">
        <p14:creationId xmlns:p14="http://schemas.microsoft.com/office/powerpoint/2010/main" val="1690446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041400"/>
            <a:ext cx="9144000" cy="2387600"/>
          </a:xfrm>
        </p:spPr>
        <p:txBody>
          <a:bodyPr rtlCol="0" anchor="b"/>
          <a:lstStyle>
            <a:lvl1pPr algn="ctr" rtl="0">
              <a:defRPr sz="6000"/>
            </a:lvl1pPr>
          </a:lstStyle>
          <a:p>
            <a:pPr rtl="0"/>
            <a:r>
              <a:rPr lang="hu-HU" noProof="0"/>
              <a:t>Mintacím szerkesztése</a:t>
            </a:r>
            <a:endParaRPr lang="hu-HU" noProof="0" dirty="0"/>
          </a:p>
        </p:txBody>
      </p:sp>
      <p:sp>
        <p:nvSpPr>
          <p:cNvPr id="3" name="Alcím 2"/>
          <p:cNvSpPr>
            <a:spLocks noGrp="1"/>
          </p:cNvSpPr>
          <p:nvPr>
            <p:ph type="subTitle" idx="1"/>
          </p:nvPr>
        </p:nvSpPr>
        <p:spPr>
          <a:xfrm>
            <a:off x="1524000" y="3602038"/>
            <a:ext cx="9144000" cy="1655762"/>
          </a:xfrm>
        </p:spPr>
        <p:txBody>
          <a:bodyPr rtlCol="0"/>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hu-HU" noProof="0"/>
              <a:t>Kattintson ide az alcím mintájának szerkesztéséhez</a:t>
            </a:r>
            <a:endParaRPr lang="hu-HU" noProof="0" dirty="0"/>
          </a:p>
        </p:txBody>
      </p:sp>
      <p:sp>
        <p:nvSpPr>
          <p:cNvPr id="4" name="Dátum helye 3"/>
          <p:cNvSpPr>
            <a:spLocks noGrp="1"/>
          </p:cNvSpPr>
          <p:nvPr>
            <p:ph type="dt" sz="half" idx="10"/>
          </p:nvPr>
        </p:nvSpPr>
        <p:spPr/>
        <p:txBody>
          <a:bodyPr rtlCol="0"/>
          <a:lstStyle/>
          <a:p>
            <a:pPr rtl="0"/>
            <a:fld id="{37650DD0-209E-4855-9485-6D9BF80B6E0A}" type="datetime1">
              <a:rPr lang="hu-HU" noProof="0" smtClean="0"/>
              <a:t>2018.06.13.</a:t>
            </a:fld>
            <a:endParaRPr lang="hu-HU" noProof="0" dirty="0"/>
          </a:p>
        </p:txBody>
      </p:sp>
      <p:sp>
        <p:nvSpPr>
          <p:cNvPr id="5" name="Élőláb helye 4"/>
          <p:cNvSpPr>
            <a:spLocks noGrp="1"/>
          </p:cNvSpPr>
          <p:nvPr>
            <p:ph type="ftr" sz="quarter" idx="11"/>
          </p:nvPr>
        </p:nvSpPr>
        <p:spPr/>
        <p:txBody>
          <a:bodyPr rtlCol="0"/>
          <a:lstStyle/>
          <a:p>
            <a:pPr rtl="0"/>
            <a:r>
              <a:rPr lang="hu-HU" noProof="0" dirty="0"/>
              <a:t>Élőláb beszúrása</a:t>
            </a:r>
          </a:p>
        </p:txBody>
      </p:sp>
      <p:sp>
        <p:nvSpPr>
          <p:cNvPr id="6" name="Dia számának helye 5"/>
          <p:cNvSpPr>
            <a:spLocks noGrp="1"/>
          </p:cNvSpPr>
          <p:nvPr>
            <p:ph type="sldNum" sz="quarter" idx="12"/>
          </p:nvPr>
        </p:nvSpPr>
        <p:spPr/>
        <p:txBody>
          <a:bodyPr rtlCol="0"/>
          <a:lstStyle/>
          <a:p>
            <a:pPr rtl="0"/>
            <a:fld id="{71B7BAC7-FE87-40F6-AA24-4F4685D1B022}" type="slidenum">
              <a:rPr lang="hu-HU" noProof="0" smtClean="0"/>
              <a:t>‹#›</a:t>
            </a:fld>
            <a:endParaRPr lang="hu-HU" noProof="0" dirty="0"/>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lvl1pPr rtl="0">
              <a:defRPr/>
            </a:lvl1pPr>
          </a:lstStyle>
          <a:p>
            <a:pPr rtl="0"/>
            <a:r>
              <a:rPr lang="hu-HU" noProof="0"/>
              <a:t>Mintacím szerkesztése</a:t>
            </a:r>
            <a:endParaRPr lang="hu-HU" noProof="0" dirty="0"/>
          </a:p>
        </p:txBody>
      </p:sp>
      <p:sp>
        <p:nvSpPr>
          <p:cNvPr id="3" name="Függőleges szöveg helye 2"/>
          <p:cNvSpPr>
            <a:spLocks noGrp="1"/>
          </p:cNvSpPr>
          <p:nvPr>
            <p:ph type="body" orient="vert" idx="1"/>
          </p:nvPr>
        </p:nvSpPr>
        <p:spPr>
          <a:xfrm>
            <a:off x="1562100" y="1825625"/>
            <a:ext cx="9791700" cy="4351338"/>
          </a:xfrm>
        </p:spPr>
        <p:txBody>
          <a:bodyPr vert="eaVert" rtlCol="0"/>
          <a:lstStyle/>
          <a:p>
            <a:pPr lvl="0" rtl="0"/>
            <a:r>
              <a:rPr lang="hu-HU" noProof="0"/>
              <a:t>Mintaszöveg szerkesztése</a:t>
            </a:r>
          </a:p>
          <a:p>
            <a:pPr lvl="1" rtl="0"/>
            <a:r>
              <a:rPr lang="hu-HU" noProof="0"/>
              <a:t>Második szint</a:t>
            </a:r>
          </a:p>
          <a:p>
            <a:pPr lvl="2" rtl="0"/>
            <a:r>
              <a:rPr lang="hu-HU" noProof="0"/>
              <a:t>Harmadik szint</a:t>
            </a:r>
          </a:p>
          <a:p>
            <a:pPr lvl="3" rtl="0"/>
            <a:r>
              <a:rPr lang="hu-HU" noProof="0"/>
              <a:t>Negyedik szint</a:t>
            </a:r>
          </a:p>
          <a:p>
            <a:pPr lvl="4" rtl="0"/>
            <a:r>
              <a:rPr lang="hu-HU" noProof="0"/>
              <a:t>Ötödik szint</a:t>
            </a:r>
            <a:endParaRPr lang="hu-HU" noProof="0" dirty="0"/>
          </a:p>
        </p:txBody>
      </p:sp>
      <p:sp>
        <p:nvSpPr>
          <p:cNvPr id="4" name="Dátum helye 3"/>
          <p:cNvSpPr>
            <a:spLocks noGrp="1"/>
          </p:cNvSpPr>
          <p:nvPr>
            <p:ph type="dt" sz="half" idx="10"/>
          </p:nvPr>
        </p:nvSpPr>
        <p:spPr/>
        <p:txBody>
          <a:bodyPr rtlCol="0"/>
          <a:lstStyle/>
          <a:p>
            <a:pPr rtl="0"/>
            <a:fld id="{D8FE32D6-EDD9-4147-88C4-D2601E0E0589}" type="datetime1">
              <a:rPr lang="hu-HU" noProof="0" smtClean="0"/>
              <a:t>2018.06.13.</a:t>
            </a:fld>
            <a:endParaRPr lang="hu-HU" noProof="0" dirty="0"/>
          </a:p>
        </p:txBody>
      </p:sp>
      <p:sp>
        <p:nvSpPr>
          <p:cNvPr id="5" name="Élőláb helye 4"/>
          <p:cNvSpPr>
            <a:spLocks noGrp="1"/>
          </p:cNvSpPr>
          <p:nvPr>
            <p:ph type="ftr" sz="quarter" idx="11"/>
          </p:nvPr>
        </p:nvSpPr>
        <p:spPr/>
        <p:txBody>
          <a:bodyPr rtlCol="0"/>
          <a:lstStyle/>
          <a:p>
            <a:pPr rtl="0"/>
            <a:r>
              <a:rPr lang="hu-HU" noProof="0" dirty="0"/>
              <a:t>Élőláb beszúrása</a:t>
            </a:r>
          </a:p>
        </p:txBody>
      </p:sp>
      <p:sp>
        <p:nvSpPr>
          <p:cNvPr id="6" name="Dia számának helye 5"/>
          <p:cNvSpPr>
            <a:spLocks noGrp="1"/>
          </p:cNvSpPr>
          <p:nvPr>
            <p:ph type="sldNum" sz="quarter" idx="12"/>
          </p:nvPr>
        </p:nvSpPr>
        <p:spPr/>
        <p:txBody>
          <a:bodyPr rtlCol="0"/>
          <a:lstStyle/>
          <a:p>
            <a:pPr rtl="0"/>
            <a:fld id="{71B7BAC7-FE87-40F6-AA24-4F4685D1B022}" type="slidenum">
              <a:rPr lang="hu-HU" noProof="0" smtClean="0"/>
              <a:t>‹#›</a:t>
            </a:fld>
            <a:endParaRPr lang="hu-HU" noProof="0" dirty="0"/>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rtlCol="0"/>
          <a:lstStyle>
            <a:lvl1pPr rtl="0">
              <a:defRPr/>
            </a:lvl1pPr>
          </a:lstStyle>
          <a:p>
            <a:pPr rtl="0"/>
            <a:r>
              <a:rPr lang="hu-HU" noProof="0"/>
              <a:t>Mintacím szerkesztése</a:t>
            </a:r>
            <a:endParaRPr lang="hu-HU" noProof="0" dirty="0"/>
          </a:p>
        </p:txBody>
      </p:sp>
      <p:sp>
        <p:nvSpPr>
          <p:cNvPr id="3" name="Függőleges szöveg helye 2"/>
          <p:cNvSpPr>
            <a:spLocks noGrp="1"/>
          </p:cNvSpPr>
          <p:nvPr>
            <p:ph type="body" orient="vert" idx="1"/>
          </p:nvPr>
        </p:nvSpPr>
        <p:spPr>
          <a:xfrm>
            <a:off x="1562100" y="365125"/>
            <a:ext cx="7010400" cy="5811838"/>
          </a:xfrm>
        </p:spPr>
        <p:txBody>
          <a:bodyPr vert="eaVert" rtlCol="0"/>
          <a:lstStyle/>
          <a:p>
            <a:pPr lvl="0" rtl="0"/>
            <a:r>
              <a:rPr lang="hu-HU" noProof="0"/>
              <a:t>Mintaszöveg szerkesztése</a:t>
            </a:r>
          </a:p>
          <a:p>
            <a:pPr lvl="1" rtl="0"/>
            <a:r>
              <a:rPr lang="hu-HU" noProof="0"/>
              <a:t>Második szint</a:t>
            </a:r>
          </a:p>
          <a:p>
            <a:pPr lvl="2" rtl="0"/>
            <a:r>
              <a:rPr lang="hu-HU" noProof="0"/>
              <a:t>Harmadik szint</a:t>
            </a:r>
          </a:p>
          <a:p>
            <a:pPr lvl="3" rtl="0"/>
            <a:r>
              <a:rPr lang="hu-HU" noProof="0"/>
              <a:t>Negyedik szint</a:t>
            </a:r>
          </a:p>
          <a:p>
            <a:pPr lvl="4" rtl="0"/>
            <a:r>
              <a:rPr lang="hu-HU" noProof="0"/>
              <a:t>Ötödik szint</a:t>
            </a:r>
            <a:endParaRPr lang="hu-HU" noProof="0" dirty="0"/>
          </a:p>
        </p:txBody>
      </p:sp>
      <p:sp>
        <p:nvSpPr>
          <p:cNvPr id="4" name="Dátum helye 3"/>
          <p:cNvSpPr>
            <a:spLocks noGrp="1"/>
          </p:cNvSpPr>
          <p:nvPr>
            <p:ph type="dt" sz="half" idx="10"/>
          </p:nvPr>
        </p:nvSpPr>
        <p:spPr/>
        <p:txBody>
          <a:bodyPr rtlCol="0"/>
          <a:lstStyle/>
          <a:p>
            <a:pPr rtl="0"/>
            <a:fld id="{DEAB1B1E-73F3-419F-93B2-377397BA002B}" type="datetime1">
              <a:rPr lang="hu-HU" noProof="0" smtClean="0"/>
              <a:t>2018.06.13.</a:t>
            </a:fld>
            <a:endParaRPr lang="hu-HU" noProof="0" dirty="0"/>
          </a:p>
        </p:txBody>
      </p:sp>
      <p:sp>
        <p:nvSpPr>
          <p:cNvPr id="5" name="Élőláb helye 4"/>
          <p:cNvSpPr>
            <a:spLocks noGrp="1"/>
          </p:cNvSpPr>
          <p:nvPr>
            <p:ph type="ftr" sz="quarter" idx="11"/>
          </p:nvPr>
        </p:nvSpPr>
        <p:spPr/>
        <p:txBody>
          <a:bodyPr rtlCol="0"/>
          <a:lstStyle/>
          <a:p>
            <a:pPr rtl="0"/>
            <a:r>
              <a:rPr lang="hu-HU" noProof="0" dirty="0"/>
              <a:t>Élőláb beszúrása</a:t>
            </a:r>
          </a:p>
        </p:txBody>
      </p:sp>
      <p:sp>
        <p:nvSpPr>
          <p:cNvPr id="6" name="Dia számának helye 5"/>
          <p:cNvSpPr>
            <a:spLocks noGrp="1"/>
          </p:cNvSpPr>
          <p:nvPr>
            <p:ph type="sldNum" sz="quarter" idx="12"/>
          </p:nvPr>
        </p:nvSpPr>
        <p:spPr/>
        <p:txBody>
          <a:bodyPr rtlCol="0"/>
          <a:lstStyle/>
          <a:p>
            <a:pPr rtl="0"/>
            <a:fld id="{71B7BAC7-FE87-40F6-AA24-4F4685D1B022}" type="slidenum">
              <a:rPr lang="hu-HU" noProof="0" smtClean="0"/>
              <a:t>‹#›</a:t>
            </a:fld>
            <a:endParaRPr lang="hu-HU" noProof="0" dirty="0"/>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Kép képaláírással">
    <p:spTree>
      <p:nvGrpSpPr>
        <p:cNvPr id="1" name=""/>
        <p:cNvGrpSpPr/>
        <p:nvPr/>
      </p:nvGrpSpPr>
      <p:grpSpPr>
        <a:xfrm>
          <a:off x="0" y="0"/>
          <a:ext cx="0" cy="0"/>
          <a:chOff x="0" y="0"/>
          <a:chExt cx="0" cy="0"/>
        </a:xfrm>
      </p:grpSpPr>
      <p:sp>
        <p:nvSpPr>
          <p:cNvPr id="9" name="Cím 1"/>
          <p:cNvSpPr>
            <a:spLocks noGrp="1"/>
          </p:cNvSpPr>
          <p:nvPr>
            <p:ph type="title"/>
          </p:nvPr>
        </p:nvSpPr>
        <p:spPr>
          <a:xfrm>
            <a:off x="1562100" y="457200"/>
            <a:ext cx="3932237" cy="1600200"/>
          </a:xfrm>
        </p:spPr>
        <p:txBody>
          <a:bodyPr rtlCol="0" anchor="b"/>
          <a:lstStyle>
            <a:lvl1pPr rtl="0">
              <a:defRPr sz="3200" spc="-90" baseline="0"/>
            </a:lvl1pPr>
          </a:lstStyle>
          <a:p>
            <a:pPr rtl="0"/>
            <a:r>
              <a:rPr lang="hu-HU" noProof="0"/>
              <a:t>Mintacím szerkesztése</a:t>
            </a:r>
            <a:endParaRPr lang="hu-HU" noProof="0" dirty="0"/>
          </a:p>
        </p:txBody>
      </p:sp>
      <p:sp>
        <p:nvSpPr>
          <p:cNvPr id="3" name="Kép helyőrzője 2" descr="Üres helyőrző kép hozzáadásához. Kattintson a helyőrzőre, és jelölje ki a hozzáadni kívánt képet"/>
          <p:cNvSpPr>
            <a:spLocks noGrp="1"/>
          </p:cNvSpPr>
          <p:nvPr>
            <p:ph type="pic" idx="1"/>
          </p:nvPr>
        </p:nvSpPr>
        <p:spPr>
          <a:xfrm>
            <a:off x="5678904" y="987425"/>
            <a:ext cx="5678424"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hu-HU" noProof="0"/>
              <a:t>Kép beszúrásához kattintson az ikonra</a:t>
            </a:r>
            <a:endParaRPr lang="hu-HU" noProof="0" dirty="0"/>
          </a:p>
        </p:txBody>
      </p:sp>
      <p:sp>
        <p:nvSpPr>
          <p:cNvPr id="8" name="Szöveg helye 3"/>
          <p:cNvSpPr>
            <a:spLocks noGrp="1"/>
          </p:cNvSpPr>
          <p:nvPr>
            <p:ph type="body" sz="half" idx="2"/>
          </p:nvPr>
        </p:nvSpPr>
        <p:spPr>
          <a:xfrm>
            <a:off x="1562100"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hu-HU" noProof="0"/>
              <a:t>Mintaszöveg szerkesztése</a:t>
            </a:r>
          </a:p>
        </p:txBody>
      </p:sp>
      <p:sp>
        <p:nvSpPr>
          <p:cNvPr id="5" name="Dátum helye 4"/>
          <p:cNvSpPr>
            <a:spLocks noGrp="1"/>
          </p:cNvSpPr>
          <p:nvPr>
            <p:ph type="dt" sz="half" idx="10"/>
          </p:nvPr>
        </p:nvSpPr>
        <p:spPr/>
        <p:txBody>
          <a:bodyPr rtlCol="0"/>
          <a:lstStyle/>
          <a:p>
            <a:pPr rtl="0"/>
            <a:fld id="{E1FB10CB-CF4C-4611-8697-D061952EA56F}" type="datetime1">
              <a:rPr lang="hu-HU" noProof="0" smtClean="0"/>
              <a:t>2018.06.13.</a:t>
            </a:fld>
            <a:endParaRPr lang="hu-HU" noProof="0" dirty="0"/>
          </a:p>
        </p:txBody>
      </p:sp>
      <p:sp>
        <p:nvSpPr>
          <p:cNvPr id="6" name="Élőláb helye 5"/>
          <p:cNvSpPr>
            <a:spLocks noGrp="1"/>
          </p:cNvSpPr>
          <p:nvPr>
            <p:ph type="ftr" sz="quarter" idx="11"/>
          </p:nvPr>
        </p:nvSpPr>
        <p:spPr/>
        <p:txBody>
          <a:bodyPr rtlCol="0"/>
          <a:lstStyle/>
          <a:p>
            <a:pPr rtl="0"/>
            <a:r>
              <a:rPr lang="hu-HU" noProof="0" dirty="0"/>
              <a:t>Élőláb beszúrása</a:t>
            </a:r>
          </a:p>
        </p:txBody>
      </p:sp>
      <p:sp>
        <p:nvSpPr>
          <p:cNvPr id="7" name="Dia számának helye 6"/>
          <p:cNvSpPr>
            <a:spLocks noGrp="1"/>
          </p:cNvSpPr>
          <p:nvPr>
            <p:ph type="sldNum" sz="quarter" idx="12"/>
          </p:nvPr>
        </p:nvSpPr>
        <p:spPr/>
        <p:txBody>
          <a:bodyPr rtlCol="0"/>
          <a:lstStyle/>
          <a:p>
            <a:pPr rtl="0"/>
            <a:fld id="{71B7BAC7-FE87-40F6-AA24-4F4685D1B022}" type="slidenum">
              <a:rPr lang="hu-HU" noProof="0" smtClean="0"/>
              <a:t>‹#›</a:t>
            </a:fld>
            <a:endParaRPr lang="hu-HU" noProof="0" dirty="0"/>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p>
            <a:pPr rtl="0"/>
            <a:r>
              <a:rPr lang="hu-HU" noProof="0"/>
              <a:t>Mintacím szerkesztése</a:t>
            </a:r>
            <a:endParaRPr lang="hu-HU" noProof="0" dirty="0"/>
          </a:p>
        </p:txBody>
      </p:sp>
      <p:sp>
        <p:nvSpPr>
          <p:cNvPr id="3" name="Tartalom helye 2"/>
          <p:cNvSpPr>
            <a:spLocks noGrp="1"/>
          </p:cNvSpPr>
          <p:nvPr>
            <p:ph idx="1"/>
          </p:nvPr>
        </p:nvSpPr>
        <p:spPr/>
        <p:txBody>
          <a:bodyPr rtlCol="0"/>
          <a:lstStyle/>
          <a:p>
            <a:pPr lvl="0" rtl="0"/>
            <a:r>
              <a:rPr lang="hu-HU" noProof="0"/>
              <a:t>Mintaszöveg szerkesztése</a:t>
            </a:r>
          </a:p>
          <a:p>
            <a:pPr lvl="1" rtl="0"/>
            <a:r>
              <a:rPr lang="hu-HU" noProof="0"/>
              <a:t>Második szint</a:t>
            </a:r>
          </a:p>
          <a:p>
            <a:pPr lvl="2" rtl="0"/>
            <a:r>
              <a:rPr lang="hu-HU" noProof="0"/>
              <a:t>Harmadik szint</a:t>
            </a:r>
          </a:p>
          <a:p>
            <a:pPr lvl="3" rtl="0"/>
            <a:r>
              <a:rPr lang="hu-HU" noProof="0"/>
              <a:t>Negyedik szint</a:t>
            </a:r>
          </a:p>
          <a:p>
            <a:pPr lvl="4" rtl="0"/>
            <a:r>
              <a:rPr lang="hu-HU" noProof="0"/>
              <a:t>Ötödik szint</a:t>
            </a:r>
            <a:endParaRPr lang="hu-HU" noProof="0" dirty="0"/>
          </a:p>
        </p:txBody>
      </p:sp>
      <p:sp>
        <p:nvSpPr>
          <p:cNvPr id="4" name="Dátum helye 3"/>
          <p:cNvSpPr>
            <a:spLocks noGrp="1"/>
          </p:cNvSpPr>
          <p:nvPr>
            <p:ph type="dt" sz="half" idx="10"/>
          </p:nvPr>
        </p:nvSpPr>
        <p:spPr/>
        <p:txBody>
          <a:bodyPr rtlCol="0"/>
          <a:lstStyle/>
          <a:p>
            <a:pPr rtl="0"/>
            <a:fld id="{BE781AE3-423D-4953-964A-817D605F5C12}" type="datetime1">
              <a:rPr lang="hu-HU" noProof="0" smtClean="0"/>
              <a:t>2018.06.13.</a:t>
            </a:fld>
            <a:endParaRPr lang="hu-HU" noProof="0" dirty="0"/>
          </a:p>
        </p:txBody>
      </p:sp>
      <p:sp>
        <p:nvSpPr>
          <p:cNvPr id="5" name="Élőláb helye 4"/>
          <p:cNvSpPr>
            <a:spLocks noGrp="1"/>
          </p:cNvSpPr>
          <p:nvPr>
            <p:ph type="ftr" sz="quarter" idx="11"/>
          </p:nvPr>
        </p:nvSpPr>
        <p:spPr/>
        <p:txBody>
          <a:bodyPr rtlCol="0"/>
          <a:lstStyle/>
          <a:p>
            <a:pPr rtl="0"/>
            <a:r>
              <a:rPr lang="hu-HU" noProof="0" dirty="0"/>
              <a:t>Élőláb beszúrása</a:t>
            </a:r>
          </a:p>
        </p:txBody>
      </p:sp>
      <p:sp>
        <p:nvSpPr>
          <p:cNvPr id="6" name="Dia számának helye 5"/>
          <p:cNvSpPr>
            <a:spLocks noGrp="1"/>
          </p:cNvSpPr>
          <p:nvPr>
            <p:ph type="sldNum" sz="quarter" idx="12"/>
          </p:nvPr>
        </p:nvSpPr>
        <p:spPr/>
        <p:txBody>
          <a:bodyPr rtlCol="0"/>
          <a:lstStyle/>
          <a:p>
            <a:pPr rtl="0"/>
            <a:fld id="{71B7BAC7-FE87-40F6-AA24-4F4685D1B022}" type="slidenum">
              <a:rPr lang="hu-HU" noProof="0" smtClean="0"/>
              <a:t>‹#›</a:t>
            </a:fld>
            <a:endParaRPr lang="hu-HU" noProof="0" dirty="0"/>
          </a:p>
        </p:txBody>
      </p:sp>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1241658" y="1709738"/>
            <a:ext cx="10105791" cy="2862262"/>
          </a:xfrm>
        </p:spPr>
        <p:txBody>
          <a:bodyPr rtlCol="0" anchor="b"/>
          <a:lstStyle>
            <a:lvl1pPr rtl="0">
              <a:defRPr sz="6000"/>
            </a:lvl1pPr>
          </a:lstStyle>
          <a:p>
            <a:pPr rtl="0"/>
            <a:r>
              <a:rPr lang="hu-HU" noProof="0"/>
              <a:t>Mintacím szerkesztése</a:t>
            </a:r>
            <a:endParaRPr lang="hu-HU" noProof="0" dirty="0"/>
          </a:p>
        </p:txBody>
      </p:sp>
      <p:sp>
        <p:nvSpPr>
          <p:cNvPr id="3" name="Szöveg helye 2"/>
          <p:cNvSpPr>
            <a:spLocks noGrp="1"/>
          </p:cNvSpPr>
          <p:nvPr>
            <p:ph type="body" idx="1"/>
          </p:nvPr>
        </p:nvSpPr>
        <p:spPr>
          <a:xfrm>
            <a:off x="1241658" y="4589463"/>
            <a:ext cx="10105791" cy="1500187"/>
          </a:xfrm>
        </p:spPr>
        <p:txBody>
          <a:bodyPr rtlCol="0"/>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hu-HU" noProof="0"/>
              <a:t>Mintaszöveg szerkesztése</a:t>
            </a:r>
          </a:p>
        </p:txBody>
      </p:sp>
      <p:sp>
        <p:nvSpPr>
          <p:cNvPr id="4" name="Dátum helye 3"/>
          <p:cNvSpPr>
            <a:spLocks noGrp="1"/>
          </p:cNvSpPr>
          <p:nvPr>
            <p:ph type="dt" sz="half" idx="10"/>
          </p:nvPr>
        </p:nvSpPr>
        <p:spPr/>
        <p:txBody>
          <a:bodyPr rtlCol="0"/>
          <a:lstStyle/>
          <a:p>
            <a:pPr rtl="0"/>
            <a:fld id="{D8208D00-366F-471E-B184-2DFFDA8F4058}" type="datetime1">
              <a:rPr lang="hu-HU" noProof="0" smtClean="0"/>
              <a:t>2018.06.13.</a:t>
            </a:fld>
            <a:endParaRPr lang="hu-HU" noProof="0" dirty="0"/>
          </a:p>
        </p:txBody>
      </p:sp>
      <p:sp>
        <p:nvSpPr>
          <p:cNvPr id="5" name="Élőláb helye 4"/>
          <p:cNvSpPr>
            <a:spLocks noGrp="1"/>
          </p:cNvSpPr>
          <p:nvPr>
            <p:ph type="ftr" sz="quarter" idx="11"/>
          </p:nvPr>
        </p:nvSpPr>
        <p:spPr/>
        <p:txBody>
          <a:bodyPr rtlCol="0"/>
          <a:lstStyle/>
          <a:p>
            <a:pPr rtl="0"/>
            <a:r>
              <a:rPr lang="hu-HU" noProof="0" dirty="0"/>
              <a:t>Élőláb beszúrása</a:t>
            </a:r>
          </a:p>
        </p:txBody>
      </p:sp>
      <p:sp>
        <p:nvSpPr>
          <p:cNvPr id="6" name="Dia számának helye 5"/>
          <p:cNvSpPr>
            <a:spLocks noGrp="1"/>
          </p:cNvSpPr>
          <p:nvPr>
            <p:ph type="sldNum" sz="quarter" idx="12"/>
          </p:nvPr>
        </p:nvSpPr>
        <p:spPr/>
        <p:txBody>
          <a:bodyPr rtlCol="0"/>
          <a:lstStyle/>
          <a:p>
            <a:pPr rtl="0"/>
            <a:fld id="{71B7BAC7-FE87-40F6-AA24-4F4685D1B022}" type="slidenum">
              <a:rPr lang="hu-HU" noProof="0" smtClean="0"/>
              <a:t>‹#›</a:t>
            </a:fld>
            <a:endParaRPr lang="hu-HU" noProof="0" dirty="0"/>
          </a:p>
        </p:txBody>
      </p:sp>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ét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p>
            <a:pPr rtl="0"/>
            <a:r>
              <a:rPr lang="hu-HU" noProof="0"/>
              <a:t>Mintacím szerkesztése</a:t>
            </a:r>
            <a:endParaRPr lang="hu-HU" noProof="0" dirty="0"/>
          </a:p>
        </p:txBody>
      </p:sp>
      <p:sp>
        <p:nvSpPr>
          <p:cNvPr id="3" name="Tartalom helye 2"/>
          <p:cNvSpPr>
            <a:spLocks noGrp="1"/>
          </p:cNvSpPr>
          <p:nvPr>
            <p:ph sz="half" idx="1"/>
          </p:nvPr>
        </p:nvSpPr>
        <p:spPr>
          <a:xfrm>
            <a:off x="1569700" y="1825625"/>
            <a:ext cx="475488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hu-HU" noProof="0"/>
              <a:t>Mintaszöveg szerkesztése</a:t>
            </a:r>
          </a:p>
          <a:p>
            <a:pPr lvl="1" rtl="0"/>
            <a:r>
              <a:rPr lang="hu-HU" noProof="0"/>
              <a:t>Második szint</a:t>
            </a:r>
          </a:p>
          <a:p>
            <a:pPr lvl="2" rtl="0"/>
            <a:r>
              <a:rPr lang="hu-HU" noProof="0"/>
              <a:t>Harmadik szint</a:t>
            </a:r>
          </a:p>
          <a:p>
            <a:pPr lvl="3" rtl="0"/>
            <a:r>
              <a:rPr lang="hu-HU" noProof="0"/>
              <a:t>Negyedik szint</a:t>
            </a:r>
          </a:p>
          <a:p>
            <a:pPr lvl="4" rtl="0"/>
            <a:r>
              <a:rPr lang="hu-HU" noProof="0"/>
              <a:t>Ötödik szint</a:t>
            </a:r>
            <a:endParaRPr lang="hu-HU" noProof="0" dirty="0"/>
          </a:p>
        </p:txBody>
      </p:sp>
      <p:sp>
        <p:nvSpPr>
          <p:cNvPr id="4" name="Tartalom helye 3"/>
          <p:cNvSpPr>
            <a:spLocks noGrp="1"/>
          </p:cNvSpPr>
          <p:nvPr>
            <p:ph sz="half" idx="2"/>
          </p:nvPr>
        </p:nvSpPr>
        <p:spPr>
          <a:xfrm>
            <a:off x="6605325" y="1825625"/>
            <a:ext cx="475488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hu-HU" noProof="0"/>
              <a:t>Mintaszöveg szerkesztése</a:t>
            </a:r>
          </a:p>
          <a:p>
            <a:pPr lvl="1" rtl="0"/>
            <a:r>
              <a:rPr lang="hu-HU" noProof="0"/>
              <a:t>Második szint</a:t>
            </a:r>
          </a:p>
          <a:p>
            <a:pPr lvl="2" rtl="0"/>
            <a:r>
              <a:rPr lang="hu-HU" noProof="0"/>
              <a:t>Harmadik szint</a:t>
            </a:r>
          </a:p>
          <a:p>
            <a:pPr lvl="3" rtl="0"/>
            <a:r>
              <a:rPr lang="hu-HU" noProof="0"/>
              <a:t>Negyedik szint</a:t>
            </a:r>
          </a:p>
          <a:p>
            <a:pPr lvl="4" rtl="0"/>
            <a:r>
              <a:rPr lang="hu-HU" noProof="0"/>
              <a:t>Ötödik szint</a:t>
            </a:r>
            <a:endParaRPr lang="hu-HU" noProof="0" dirty="0"/>
          </a:p>
        </p:txBody>
      </p:sp>
      <p:sp>
        <p:nvSpPr>
          <p:cNvPr id="5" name="Dátum helye 4"/>
          <p:cNvSpPr>
            <a:spLocks noGrp="1"/>
          </p:cNvSpPr>
          <p:nvPr>
            <p:ph type="dt" sz="half" idx="10"/>
          </p:nvPr>
        </p:nvSpPr>
        <p:spPr/>
        <p:txBody>
          <a:bodyPr rtlCol="0"/>
          <a:lstStyle/>
          <a:p>
            <a:pPr rtl="0"/>
            <a:fld id="{532E8D70-904D-4C0E-9833-E2FA1F48F18E}" type="datetime1">
              <a:rPr lang="hu-HU" noProof="0" smtClean="0"/>
              <a:t>2018.06.13.</a:t>
            </a:fld>
            <a:endParaRPr lang="hu-HU" noProof="0" dirty="0"/>
          </a:p>
        </p:txBody>
      </p:sp>
      <p:sp>
        <p:nvSpPr>
          <p:cNvPr id="6" name="Élőláb helye 5"/>
          <p:cNvSpPr>
            <a:spLocks noGrp="1"/>
          </p:cNvSpPr>
          <p:nvPr>
            <p:ph type="ftr" sz="quarter" idx="11"/>
          </p:nvPr>
        </p:nvSpPr>
        <p:spPr/>
        <p:txBody>
          <a:bodyPr rtlCol="0"/>
          <a:lstStyle/>
          <a:p>
            <a:pPr rtl="0"/>
            <a:r>
              <a:rPr lang="hu-HU" noProof="0" dirty="0"/>
              <a:t>Élőláb beszúrása</a:t>
            </a:r>
          </a:p>
        </p:txBody>
      </p:sp>
      <p:sp>
        <p:nvSpPr>
          <p:cNvPr id="7" name="Dia számának helye 6"/>
          <p:cNvSpPr>
            <a:spLocks noGrp="1"/>
          </p:cNvSpPr>
          <p:nvPr>
            <p:ph type="sldNum" sz="quarter" idx="12"/>
          </p:nvPr>
        </p:nvSpPr>
        <p:spPr/>
        <p:txBody>
          <a:bodyPr rtlCol="0"/>
          <a:lstStyle/>
          <a:p>
            <a:pPr rtl="0"/>
            <a:fld id="{71B7BAC7-FE87-40F6-AA24-4F4685D1B022}" type="slidenum">
              <a:rPr lang="hu-HU" noProof="0" smtClean="0"/>
              <a:t>‹#›</a:t>
            </a:fld>
            <a:endParaRPr lang="hu-HU" noProof="0" dirty="0"/>
          </a:p>
        </p:txBody>
      </p:sp>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2324100" y="274638"/>
            <a:ext cx="9023350" cy="1143000"/>
          </a:xfrm>
        </p:spPr>
        <p:txBody>
          <a:bodyPr rtlCol="0"/>
          <a:lstStyle>
            <a:lvl1pPr rtl="0">
              <a:defRPr/>
            </a:lvl1pPr>
          </a:lstStyle>
          <a:p>
            <a:pPr rtl="0"/>
            <a:r>
              <a:rPr lang="hu-HU" noProof="0"/>
              <a:t>Mintacím szerkesztése</a:t>
            </a:r>
            <a:endParaRPr lang="hu-HU" noProof="0" dirty="0"/>
          </a:p>
        </p:txBody>
      </p:sp>
      <p:sp>
        <p:nvSpPr>
          <p:cNvPr id="3" name="Szöveg helye 2"/>
          <p:cNvSpPr>
            <a:spLocks noGrp="1"/>
          </p:cNvSpPr>
          <p:nvPr>
            <p:ph type="body" idx="1"/>
          </p:nvPr>
        </p:nvSpPr>
        <p:spPr>
          <a:xfrm>
            <a:off x="1562100" y="1489075"/>
            <a:ext cx="4754880" cy="641350"/>
          </a:xfrm>
          <a:noFill/>
          <a:ln>
            <a:noFill/>
          </a:ln>
        </p:spPr>
        <p:txBody>
          <a:bodyPr rtlCol="0"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u-HU" noProof="0"/>
              <a:t>Mintaszöveg szerkesztése</a:t>
            </a:r>
          </a:p>
        </p:txBody>
      </p:sp>
      <p:sp>
        <p:nvSpPr>
          <p:cNvPr id="4" name="Tartalom helye 3"/>
          <p:cNvSpPr>
            <a:spLocks noGrp="1"/>
          </p:cNvSpPr>
          <p:nvPr>
            <p:ph sz="half" idx="2"/>
          </p:nvPr>
        </p:nvSpPr>
        <p:spPr>
          <a:xfrm>
            <a:off x="1562100" y="2193925"/>
            <a:ext cx="4754880"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hu-HU" noProof="0"/>
              <a:t>Mintaszöveg szerkesztése</a:t>
            </a:r>
          </a:p>
          <a:p>
            <a:pPr lvl="1" rtl="0"/>
            <a:r>
              <a:rPr lang="hu-HU" noProof="0"/>
              <a:t>Második szint</a:t>
            </a:r>
          </a:p>
          <a:p>
            <a:pPr lvl="2" rtl="0"/>
            <a:r>
              <a:rPr lang="hu-HU" noProof="0"/>
              <a:t>Harmadik szint</a:t>
            </a:r>
          </a:p>
          <a:p>
            <a:pPr lvl="3" rtl="0"/>
            <a:r>
              <a:rPr lang="hu-HU" noProof="0"/>
              <a:t>Negyedik szint</a:t>
            </a:r>
          </a:p>
          <a:p>
            <a:pPr lvl="4" rtl="0"/>
            <a:r>
              <a:rPr lang="hu-HU" noProof="0"/>
              <a:t>Ötödik szint</a:t>
            </a:r>
            <a:endParaRPr lang="hu-HU" noProof="0" dirty="0"/>
          </a:p>
        </p:txBody>
      </p:sp>
      <p:sp>
        <p:nvSpPr>
          <p:cNvPr id="5" name="Szöveg helye 4"/>
          <p:cNvSpPr>
            <a:spLocks noGrp="1"/>
          </p:cNvSpPr>
          <p:nvPr>
            <p:ph type="body" sz="quarter" idx="3"/>
          </p:nvPr>
        </p:nvSpPr>
        <p:spPr>
          <a:xfrm>
            <a:off x="6598920" y="1489075"/>
            <a:ext cx="4754880" cy="641350"/>
          </a:xfrm>
          <a:noFill/>
          <a:ln>
            <a:noFill/>
          </a:ln>
        </p:spPr>
        <p:txBody>
          <a:bodyPr rtlCol="0"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u-HU" noProof="0"/>
              <a:t>Mintaszöveg szerkesztése</a:t>
            </a:r>
          </a:p>
        </p:txBody>
      </p:sp>
      <p:sp>
        <p:nvSpPr>
          <p:cNvPr id="6" name="Tartalom helye 5"/>
          <p:cNvSpPr>
            <a:spLocks noGrp="1"/>
          </p:cNvSpPr>
          <p:nvPr>
            <p:ph sz="quarter" idx="4"/>
          </p:nvPr>
        </p:nvSpPr>
        <p:spPr>
          <a:xfrm>
            <a:off x="6598920" y="2193925"/>
            <a:ext cx="4754880"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hu-HU" noProof="0"/>
              <a:t>Mintaszöveg szerkesztése</a:t>
            </a:r>
          </a:p>
          <a:p>
            <a:pPr lvl="1" rtl="0"/>
            <a:r>
              <a:rPr lang="hu-HU" noProof="0"/>
              <a:t>Második szint</a:t>
            </a:r>
          </a:p>
          <a:p>
            <a:pPr lvl="2" rtl="0"/>
            <a:r>
              <a:rPr lang="hu-HU" noProof="0"/>
              <a:t>Harmadik szint</a:t>
            </a:r>
          </a:p>
          <a:p>
            <a:pPr lvl="3" rtl="0"/>
            <a:r>
              <a:rPr lang="hu-HU" noProof="0"/>
              <a:t>Negyedik szint</a:t>
            </a:r>
          </a:p>
          <a:p>
            <a:pPr lvl="4" rtl="0"/>
            <a:r>
              <a:rPr lang="hu-HU" noProof="0"/>
              <a:t>Ötödik szint</a:t>
            </a:r>
            <a:endParaRPr lang="hu-HU" noProof="0" dirty="0"/>
          </a:p>
        </p:txBody>
      </p:sp>
      <p:sp>
        <p:nvSpPr>
          <p:cNvPr id="7" name="Dátum helye 6"/>
          <p:cNvSpPr>
            <a:spLocks noGrp="1"/>
          </p:cNvSpPr>
          <p:nvPr>
            <p:ph type="dt" sz="half" idx="10"/>
          </p:nvPr>
        </p:nvSpPr>
        <p:spPr/>
        <p:txBody>
          <a:bodyPr rtlCol="0"/>
          <a:lstStyle/>
          <a:p>
            <a:pPr rtl="0"/>
            <a:fld id="{F1DB7E50-DEF7-4648-9FB5-FD70036E1F85}" type="datetime1">
              <a:rPr lang="hu-HU" noProof="0" smtClean="0"/>
              <a:t>2018.06.13.</a:t>
            </a:fld>
            <a:endParaRPr lang="hu-HU" noProof="0" dirty="0"/>
          </a:p>
        </p:txBody>
      </p:sp>
      <p:sp>
        <p:nvSpPr>
          <p:cNvPr id="8" name="Élőláb helye 7"/>
          <p:cNvSpPr>
            <a:spLocks noGrp="1"/>
          </p:cNvSpPr>
          <p:nvPr>
            <p:ph type="ftr" sz="quarter" idx="11"/>
          </p:nvPr>
        </p:nvSpPr>
        <p:spPr/>
        <p:txBody>
          <a:bodyPr rtlCol="0"/>
          <a:lstStyle/>
          <a:p>
            <a:pPr rtl="0"/>
            <a:r>
              <a:rPr lang="hu-HU" noProof="0" dirty="0"/>
              <a:t>Élőláb beszúrása</a:t>
            </a:r>
          </a:p>
        </p:txBody>
      </p:sp>
      <p:sp>
        <p:nvSpPr>
          <p:cNvPr id="9" name="Dia számának helye 8"/>
          <p:cNvSpPr>
            <a:spLocks noGrp="1"/>
          </p:cNvSpPr>
          <p:nvPr>
            <p:ph type="sldNum" sz="quarter" idx="12"/>
          </p:nvPr>
        </p:nvSpPr>
        <p:spPr/>
        <p:txBody>
          <a:bodyPr rtlCol="0"/>
          <a:lstStyle/>
          <a:p>
            <a:pPr rtl="0"/>
            <a:fld id="{71B7BAC7-FE87-40F6-AA24-4F4685D1B022}" type="slidenum">
              <a:rPr lang="hu-HU" noProof="0" smtClean="0"/>
              <a:t>‹#›</a:t>
            </a:fld>
            <a:endParaRPr lang="hu-HU" noProof="0" dirty="0"/>
          </a:p>
        </p:txBody>
      </p:sp>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p>
            <a:pPr rtl="0"/>
            <a:r>
              <a:rPr lang="hu-HU" noProof="0"/>
              <a:t>Mintacím szerkesztése</a:t>
            </a:r>
            <a:endParaRPr lang="hu-HU" noProof="0" dirty="0"/>
          </a:p>
        </p:txBody>
      </p:sp>
      <p:sp>
        <p:nvSpPr>
          <p:cNvPr id="3" name="Dátum helye 2"/>
          <p:cNvSpPr>
            <a:spLocks noGrp="1"/>
          </p:cNvSpPr>
          <p:nvPr>
            <p:ph type="dt" sz="half" idx="10"/>
          </p:nvPr>
        </p:nvSpPr>
        <p:spPr/>
        <p:txBody>
          <a:bodyPr rtlCol="0"/>
          <a:lstStyle/>
          <a:p>
            <a:pPr rtl="0"/>
            <a:fld id="{AA1C7FA1-778F-4A7D-B4ED-1B5C29F44F4C}" type="datetime1">
              <a:rPr lang="hu-HU" noProof="0" smtClean="0"/>
              <a:t>2018.06.13.</a:t>
            </a:fld>
            <a:endParaRPr lang="hu-HU" noProof="0" dirty="0"/>
          </a:p>
        </p:txBody>
      </p:sp>
      <p:sp>
        <p:nvSpPr>
          <p:cNvPr id="4" name="Élőláb helye 3"/>
          <p:cNvSpPr>
            <a:spLocks noGrp="1"/>
          </p:cNvSpPr>
          <p:nvPr>
            <p:ph type="ftr" sz="quarter" idx="11"/>
          </p:nvPr>
        </p:nvSpPr>
        <p:spPr/>
        <p:txBody>
          <a:bodyPr rtlCol="0"/>
          <a:lstStyle/>
          <a:p>
            <a:pPr rtl="0"/>
            <a:r>
              <a:rPr lang="hu-HU" noProof="0" dirty="0"/>
              <a:t>Élőláb beszúrása</a:t>
            </a:r>
          </a:p>
        </p:txBody>
      </p:sp>
      <p:sp>
        <p:nvSpPr>
          <p:cNvPr id="5" name="Dia számának helye 4"/>
          <p:cNvSpPr>
            <a:spLocks noGrp="1"/>
          </p:cNvSpPr>
          <p:nvPr>
            <p:ph type="sldNum" sz="quarter" idx="12"/>
          </p:nvPr>
        </p:nvSpPr>
        <p:spPr/>
        <p:txBody>
          <a:bodyPr rtlCol="0"/>
          <a:lstStyle/>
          <a:p>
            <a:pPr rtl="0"/>
            <a:fld id="{71B7BAC7-FE87-40F6-AA24-4F4685D1B022}" type="slidenum">
              <a:rPr lang="hu-HU" noProof="0" smtClean="0"/>
              <a:t>‹#›</a:t>
            </a:fld>
            <a:endParaRPr lang="hu-HU" noProof="0" dirty="0"/>
          </a:p>
        </p:txBody>
      </p:sp>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rtlCol="0"/>
          <a:lstStyle/>
          <a:p>
            <a:pPr rtl="0"/>
            <a:fld id="{4BA445A3-6C30-4B96-A5C0-583880945005}" type="datetime1">
              <a:rPr lang="hu-HU" noProof="0" smtClean="0"/>
              <a:t>2018.06.13.</a:t>
            </a:fld>
            <a:endParaRPr lang="hu-HU" noProof="0" dirty="0"/>
          </a:p>
        </p:txBody>
      </p:sp>
      <p:sp>
        <p:nvSpPr>
          <p:cNvPr id="3" name="Élőláb helye 2"/>
          <p:cNvSpPr>
            <a:spLocks noGrp="1"/>
          </p:cNvSpPr>
          <p:nvPr>
            <p:ph type="ftr" sz="quarter" idx="11"/>
          </p:nvPr>
        </p:nvSpPr>
        <p:spPr/>
        <p:txBody>
          <a:bodyPr rtlCol="0"/>
          <a:lstStyle/>
          <a:p>
            <a:pPr rtl="0"/>
            <a:r>
              <a:rPr lang="hu-HU" noProof="0" dirty="0"/>
              <a:t>Élőláb beszúrása</a:t>
            </a:r>
          </a:p>
        </p:txBody>
      </p:sp>
      <p:sp>
        <p:nvSpPr>
          <p:cNvPr id="4" name="Dia számának helye 3"/>
          <p:cNvSpPr>
            <a:spLocks noGrp="1"/>
          </p:cNvSpPr>
          <p:nvPr>
            <p:ph type="sldNum" sz="quarter" idx="12"/>
          </p:nvPr>
        </p:nvSpPr>
        <p:spPr/>
        <p:txBody>
          <a:bodyPr rtlCol="0"/>
          <a:lstStyle/>
          <a:p>
            <a:pPr rtl="0"/>
            <a:fld id="{71B7BAC7-FE87-40F6-AA24-4F4685D1B022}" type="slidenum">
              <a:rPr lang="hu-HU" noProof="0" smtClean="0"/>
              <a:t>‹#›</a:t>
            </a:fld>
            <a:endParaRPr lang="hu-HU" noProof="0" dirty="0"/>
          </a:p>
        </p:txBody>
      </p:sp>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562100" y="457200"/>
            <a:ext cx="3932237" cy="1600200"/>
          </a:xfrm>
        </p:spPr>
        <p:txBody>
          <a:bodyPr rtlCol="0" anchor="b"/>
          <a:lstStyle>
            <a:lvl1pPr>
              <a:defRPr sz="3200" spc="-90" baseline="0"/>
            </a:lvl1pPr>
          </a:lstStyle>
          <a:p>
            <a:pPr rtl="0"/>
            <a:r>
              <a:rPr lang="hu-HU" noProof="0"/>
              <a:t>Mintacím szerkesztése</a:t>
            </a:r>
            <a:endParaRPr lang="hu-HU" noProof="0" dirty="0"/>
          </a:p>
        </p:txBody>
      </p:sp>
      <p:sp>
        <p:nvSpPr>
          <p:cNvPr id="3" name="Tartalom helye 2"/>
          <p:cNvSpPr>
            <a:spLocks noGrp="1"/>
          </p:cNvSpPr>
          <p:nvPr>
            <p:ph idx="1"/>
          </p:nvPr>
        </p:nvSpPr>
        <p:spPr>
          <a:xfrm>
            <a:off x="5678905" y="987425"/>
            <a:ext cx="5676483"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hu-HU" noProof="0"/>
              <a:t>Mintaszöveg szerkesztése</a:t>
            </a:r>
          </a:p>
          <a:p>
            <a:pPr lvl="1" rtl="0"/>
            <a:r>
              <a:rPr lang="hu-HU" noProof="0"/>
              <a:t>Második szint</a:t>
            </a:r>
          </a:p>
          <a:p>
            <a:pPr lvl="2" rtl="0"/>
            <a:r>
              <a:rPr lang="hu-HU" noProof="0"/>
              <a:t>Harmadik szint</a:t>
            </a:r>
          </a:p>
          <a:p>
            <a:pPr lvl="3" rtl="0"/>
            <a:r>
              <a:rPr lang="hu-HU" noProof="0"/>
              <a:t>Negyedik szint</a:t>
            </a:r>
          </a:p>
          <a:p>
            <a:pPr lvl="4" rtl="0"/>
            <a:r>
              <a:rPr lang="hu-HU" noProof="0"/>
              <a:t>Ötödik szint</a:t>
            </a:r>
            <a:endParaRPr lang="hu-HU" noProof="0" dirty="0"/>
          </a:p>
        </p:txBody>
      </p:sp>
      <p:sp>
        <p:nvSpPr>
          <p:cNvPr id="4" name="Szöveg helye 3"/>
          <p:cNvSpPr>
            <a:spLocks noGrp="1"/>
          </p:cNvSpPr>
          <p:nvPr>
            <p:ph type="body" sz="half" idx="2"/>
          </p:nvPr>
        </p:nvSpPr>
        <p:spPr>
          <a:xfrm>
            <a:off x="1562100"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hu-HU" noProof="0"/>
              <a:t>Mintaszöveg szerkesztése</a:t>
            </a:r>
          </a:p>
        </p:txBody>
      </p:sp>
      <p:sp>
        <p:nvSpPr>
          <p:cNvPr id="5" name="Dátum helye 4"/>
          <p:cNvSpPr>
            <a:spLocks noGrp="1"/>
          </p:cNvSpPr>
          <p:nvPr>
            <p:ph type="dt" sz="half" idx="10"/>
          </p:nvPr>
        </p:nvSpPr>
        <p:spPr/>
        <p:txBody>
          <a:bodyPr rtlCol="0"/>
          <a:lstStyle/>
          <a:p>
            <a:pPr rtl="0"/>
            <a:fld id="{9574D01F-93DC-434B-8A0E-AD3065EDE60F}" type="datetime1">
              <a:rPr lang="hu-HU" noProof="0" smtClean="0"/>
              <a:t>2018.06.13.</a:t>
            </a:fld>
            <a:endParaRPr lang="hu-HU" noProof="0" dirty="0"/>
          </a:p>
        </p:txBody>
      </p:sp>
      <p:sp>
        <p:nvSpPr>
          <p:cNvPr id="6" name="Élőláb helye 5"/>
          <p:cNvSpPr>
            <a:spLocks noGrp="1"/>
          </p:cNvSpPr>
          <p:nvPr>
            <p:ph type="ftr" sz="quarter" idx="11"/>
          </p:nvPr>
        </p:nvSpPr>
        <p:spPr/>
        <p:txBody>
          <a:bodyPr rtlCol="0"/>
          <a:lstStyle/>
          <a:p>
            <a:pPr rtl="0"/>
            <a:r>
              <a:rPr lang="hu-HU" noProof="0" dirty="0"/>
              <a:t>Élőláb beszúrása</a:t>
            </a:r>
          </a:p>
        </p:txBody>
      </p:sp>
      <p:sp>
        <p:nvSpPr>
          <p:cNvPr id="7" name="Dia számának helye 6"/>
          <p:cNvSpPr>
            <a:spLocks noGrp="1"/>
          </p:cNvSpPr>
          <p:nvPr>
            <p:ph type="sldNum" sz="quarter" idx="12"/>
          </p:nvPr>
        </p:nvSpPr>
        <p:spPr/>
        <p:txBody>
          <a:bodyPr rtlCol="0"/>
          <a:lstStyle/>
          <a:p>
            <a:pPr rtl="0"/>
            <a:fld id="{71B7BAC7-FE87-40F6-AA24-4F4685D1B022}" type="slidenum">
              <a:rPr lang="hu-HU" noProof="0" smtClean="0"/>
              <a:t>‹#›</a:t>
            </a:fld>
            <a:endParaRPr lang="hu-HU" noProof="0" dirty="0"/>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Kép képaláírással">
    <p:spTree>
      <p:nvGrpSpPr>
        <p:cNvPr id="1" name=""/>
        <p:cNvGrpSpPr/>
        <p:nvPr/>
      </p:nvGrpSpPr>
      <p:grpSpPr>
        <a:xfrm>
          <a:off x="0" y="0"/>
          <a:ext cx="0" cy="0"/>
          <a:chOff x="0" y="0"/>
          <a:chExt cx="0" cy="0"/>
        </a:xfrm>
      </p:grpSpPr>
      <p:sp>
        <p:nvSpPr>
          <p:cNvPr id="9" name="Cím 1"/>
          <p:cNvSpPr>
            <a:spLocks noGrp="1"/>
          </p:cNvSpPr>
          <p:nvPr>
            <p:ph type="title"/>
          </p:nvPr>
        </p:nvSpPr>
        <p:spPr>
          <a:xfrm>
            <a:off x="1562100" y="457200"/>
            <a:ext cx="3932237" cy="1600200"/>
          </a:xfrm>
        </p:spPr>
        <p:txBody>
          <a:bodyPr rtlCol="0" anchor="b"/>
          <a:lstStyle>
            <a:lvl1pPr rtl="0">
              <a:defRPr sz="3200" spc="-90" baseline="0"/>
            </a:lvl1pPr>
          </a:lstStyle>
          <a:p>
            <a:pPr rtl="0"/>
            <a:r>
              <a:rPr lang="hu-HU" noProof="0"/>
              <a:t>Mintacím szerkesztése</a:t>
            </a:r>
            <a:endParaRPr lang="hu-HU" noProof="0" dirty="0"/>
          </a:p>
        </p:txBody>
      </p:sp>
      <p:sp>
        <p:nvSpPr>
          <p:cNvPr id="3" name="Kép helyőrzője 2" descr="Üres helyőrző kép hozzáadásához. Kattintson a helyőrzőre, és jelölje ki a hozzáadni kívánt képet"/>
          <p:cNvSpPr>
            <a:spLocks noGrp="1"/>
          </p:cNvSpPr>
          <p:nvPr>
            <p:ph type="pic" idx="1"/>
          </p:nvPr>
        </p:nvSpPr>
        <p:spPr>
          <a:xfrm>
            <a:off x="5678904" y="987425"/>
            <a:ext cx="5678424"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hu-HU" noProof="0"/>
              <a:t>Kép beszúrásához kattintson az ikonra</a:t>
            </a:r>
            <a:endParaRPr lang="hu-HU" noProof="0" dirty="0"/>
          </a:p>
        </p:txBody>
      </p:sp>
      <p:sp>
        <p:nvSpPr>
          <p:cNvPr id="8" name="Szöveg helye 3"/>
          <p:cNvSpPr>
            <a:spLocks noGrp="1"/>
          </p:cNvSpPr>
          <p:nvPr>
            <p:ph type="body" sz="half" idx="2"/>
          </p:nvPr>
        </p:nvSpPr>
        <p:spPr>
          <a:xfrm>
            <a:off x="1562100"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hu-HU" noProof="0"/>
              <a:t>Mintaszöveg szerkesztése</a:t>
            </a:r>
          </a:p>
        </p:txBody>
      </p:sp>
      <p:sp>
        <p:nvSpPr>
          <p:cNvPr id="5" name="Dátum helye 4"/>
          <p:cNvSpPr>
            <a:spLocks noGrp="1"/>
          </p:cNvSpPr>
          <p:nvPr>
            <p:ph type="dt" sz="half" idx="10"/>
          </p:nvPr>
        </p:nvSpPr>
        <p:spPr/>
        <p:txBody>
          <a:bodyPr rtlCol="0"/>
          <a:lstStyle/>
          <a:p>
            <a:pPr rtl="0"/>
            <a:fld id="{53DC0ED8-EE46-40F1-AB6C-ACF1D92FC97A}" type="datetime1">
              <a:rPr lang="hu-HU" noProof="0" smtClean="0"/>
              <a:t>2018.06.13.</a:t>
            </a:fld>
            <a:endParaRPr lang="hu-HU" noProof="0" dirty="0"/>
          </a:p>
        </p:txBody>
      </p:sp>
      <p:sp>
        <p:nvSpPr>
          <p:cNvPr id="6" name="Élőláb helye 5"/>
          <p:cNvSpPr>
            <a:spLocks noGrp="1"/>
          </p:cNvSpPr>
          <p:nvPr>
            <p:ph type="ftr" sz="quarter" idx="11"/>
          </p:nvPr>
        </p:nvSpPr>
        <p:spPr/>
        <p:txBody>
          <a:bodyPr rtlCol="0"/>
          <a:lstStyle/>
          <a:p>
            <a:pPr rtl="0"/>
            <a:r>
              <a:rPr lang="hu-HU" noProof="0" dirty="0"/>
              <a:t>Élőláb beszúrása</a:t>
            </a:r>
          </a:p>
        </p:txBody>
      </p:sp>
      <p:sp>
        <p:nvSpPr>
          <p:cNvPr id="7" name="Dia számának helye 6"/>
          <p:cNvSpPr>
            <a:spLocks noGrp="1"/>
          </p:cNvSpPr>
          <p:nvPr>
            <p:ph type="sldNum" sz="quarter" idx="12"/>
          </p:nvPr>
        </p:nvSpPr>
        <p:spPr/>
        <p:txBody>
          <a:bodyPr rtlCol="0"/>
          <a:lstStyle/>
          <a:p>
            <a:pPr rtl="0"/>
            <a:fld id="{71B7BAC7-FE87-40F6-AA24-4F4685D1B022}" type="slidenum">
              <a:rPr lang="hu-HU" noProof="0" smtClean="0"/>
              <a:t>‹#›</a:t>
            </a:fld>
            <a:endParaRPr lang="hu-HU" noProof="0" dirty="0"/>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pPr rtl="0"/>
            <a:r>
              <a:rPr lang="hu-HU" noProof="0" dirty="0"/>
              <a:t>Mintacím szerkesztése</a:t>
            </a:r>
          </a:p>
        </p:txBody>
      </p:sp>
      <p:sp>
        <p:nvSpPr>
          <p:cNvPr id="3" name="Szöveg helye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rtl="0"/>
            <a:r>
              <a:rPr lang="hu-HU" noProof="0" dirty="0"/>
              <a:t>Mintaszöveg szerkesztése</a:t>
            </a:r>
          </a:p>
          <a:p>
            <a:pPr lvl="1" rtl="0"/>
            <a:r>
              <a:rPr lang="hu-HU" noProof="0" dirty="0"/>
              <a:t>Második szint</a:t>
            </a:r>
          </a:p>
          <a:p>
            <a:pPr lvl="2" rtl="0"/>
            <a:r>
              <a:rPr lang="hu-HU" noProof="0" dirty="0"/>
              <a:t>Harmadik szint</a:t>
            </a:r>
          </a:p>
          <a:p>
            <a:pPr lvl="3" rtl="0"/>
            <a:r>
              <a:rPr lang="hu-HU" noProof="0" dirty="0"/>
              <a:t>Negyedik szint</a:t>
            </a:r>
          </a:p>
          <a:p>
            <a:pPr lvl="4" rtl="0"/>
            <a:r>
              <a:rPr lang="hu-HU" noProof="0" dirty="0"/>
              <a:t>Ötödik szint</a:t>
            </a:r>
          </a:p>
        </p:txBody>
      </p:sp>
      <p:sp>
        <p:nvSpPr>
          <p:cNvPr id="4" name="Dátum helye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rtl="0"/>
            <a:fld id="{CC32CA53-15DB-4471-902E-06F449AC74EB}" type="datetime1">
              <a:rPr lang="hu-HU" noProof="0" smtClean="0"/>
              <a:t>2018.06.13.</a:t>
            </a:fld>
            <a:endParaRPr lang="hu-HU" noProof="0" dirty="0"/>
          </a:p>
        </p:txBody>
      </p:sp>
      <p:sp>
        <p:nvSpPr>
          <p:cNvPr id="5" name="Élőláb helye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rtl="0"/>
            <a:r>
              <a:rPr lang="hu-HU" noProof="0" dirty="0"/>
              <a:t>Élőláb beszúrása</a:t>
            </a:r>
          </a:p>
        </p:txBody>
      </p:sp>
      <p:sp>
        <p:nvSpPr>
          <p:cNvPr id="6" name="Dia számának helye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rtl="0"/>
            <a:fld id="{71B7BAC7-FE87-40F6-AA24-4F4685D1B022}" type="slidenum">
              <a:rPr lang="hu-HU" noProof="0" smtClean="0"/>
              <a:pPr/>
              <a:t>‹#›</a:t>
            </a:fld>
            <a:endParaRPr lang="hu-HU" noProof="0" dirty="0"/>
          </a:p>
        </p:txBody>
      </p:sp>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c.europa.eu/justice/smedataprotect/index_hu.htm" TargetMode="External"/><Relationship Id="rId2" Type="http://schemas.openxmlformats.org/officeDocument/2006/relationships/hyperlink" Target="https://ec.europa.eu/info/law/law-topic/data-protection/reform/rules-business-and-organisations_hu"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263769" y="193431"/>
            <a:ext cx="11641015" cy="3165231"/>
          </a:xfrm>
        </p:spPr>
        <p:txBody>
          <a:bodyPr rtlCol="0">
            <a:normAutofit/>
          </a:bodyPr>
          <a:lstStyle/>
          <a:p>
            <a:pPr rtl="0"/>
            <a:r>
              <a:rPr lang="hu-HU" sz="9000" dirty="0"/>
              <a:t>GDPR</a:t>
            </a:r>
            <a:r>
              <a:rPr lang="hu-HU" dirty="0"/>
              <a:t> és a</a:t>
            </a:r>
            <a:br>
              <a:rPr lang="hu-HU" dirty="0"/>
            </a:br>
            <a:r>
              <a:rPr lang="hu-HU" sz="8000" dirty="0"/>
              <a:t> civil szervezetek</a:t>
            </a:r>
          </a:p>
        </p:txBody>
      </p:sp>
      <p:sp>
        <p:nvSpPr>
          <p:cNvPr id="3" name="Alcím 2"/>
          <p:cNvSpPr>
            <a:spLocks noGrp="1"/>
          </p:cNvSpPr>
          <p:nvPr>
            <p:ph type="subTitle" idx="1"/>
          </p:nvPr>
        </p:nvSpPr>
        <p:spPr>
          <a:xfrm>
            <a:off x="1524000" y="3789485"/>
            <a:ext cx="9144000" cy="1951891"/>
          </a:xfrm>
        </p:spPr>
        <p:txBody>
          <a:bodyPr rtlCol="0">
            <a:normAutofit lnSpcReduction="10000"/>
          </a:bodyPr>
          <a:lstStyle/>
          <a:p>
            <a:pPr rtl="0"/>
            <a:r>
              <a:rPr lang="hu-HU" dirty="0"/>
              <a:t>2018. június 13. – Kiskőrös</a:t>
            </a:r>
          </a:p>
          <a:p>
            <a:pPr rtl="0"/>
            <a:r>
              <a:rPr lang="hu-HU" sz="1600" dirty="0"/>
              <a:t>Horváthné</a:t>
            </a:r>
            <a:r>
              <a:rPr lang="hu-HU" dirty="0"/>
              <a:t> </a:t>
            </a:r>
            <a:r>
              <a:rPr lang="hu-HU" sz="3200" dirty="0" err="1"/>
              <a:t>Barinkai</a:t>
            </a:r>
            <a:r>
              <a:rPr lang="hu-HU" sz="3200" dirty="0"/>
              <a:t> Zsuzsanna</a:t>
            </a:r>
          </a:p>
          <a:p>
            <a:pPr rtl="0"/>
            <a:r>
              <a:rPr lang="hu-HU" dirty="0"/>
              <a:t>adatvédelmi tisztviselő</a:t>
            </a:r>
            <a:br>
              <a:rPr lang="hu-HU" dirty="0"/>
            </a:br>
            <a:br>
              <a:rPr lang="hu-HU" dirty="0"/>
            </a:br>
            <a:r>
              <a:rPr lang="hu-HU" dirty="0"/>
              <a:t>Best-Kontír 2003 Kft.</a:t>
            </a:r>
          </a:p>
        </p:txBody>
      </p:sp>
    </p:spTree>
    <p:extLst>
      <p:ext uri="{BB962C8B-B14F-4D97-AF65-F5344CB8AC3E}">
        <p14:creationId xmlns:p14="http://schemas.microsoft.com/office/powerpoint/2010/main" val="923078003"/>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99038" y="365125"/>
            <a:ext cx="10254762" cy="1325563"/>
          </a:xfrm>
        </p:spPr>
        <p:txBody>
          <a:bodyPr>
            <a:noAutofit/>
          </a:bodyPr>
          <a:lstStyle/>
          <a:p>
            <a:r>
              <a:rPr lang="hu-HU" sz="6000" dirty="0"/>
              <a:t>Érintetti jogok és joggyakorlás </a:t>
            </a:r>
          </a:p>
        </p:txBody>
      </p:sp>
      <p:sp>
        <p:nvSpPr>
          <p:cNvPr id="3" name="Tartalom helye 2"/>
          <p:cNvSpPr>
            <a:spLocks noGrp="1"/>
          </p:cNvSpPr>
          <p:nvPr>
            <p:ph idx="1"/>
          </p:nvPr>
        </p:nvSpPr>
        <p:spPr/>
        <p:txBody>
          <a:bodyPr>
            <a:normAutofit lnSpcReduction="10000"/>
          </a:bodyPr>
          <a:lstStyle/>
          <a:p>
            <a:r>
              <a:rPr lang="hu-HU" dirty="0"/>
              <a:t>Hozzáférési jog</a:t>
            </a:r>
          </a:p>
          <a:p>
            <a:r>
              <a:rPr lang="hu-HU" dirty="0"/>
              <a:t>Helyesbítés joga</a:t>
            </a:r>
          </a:p>
          <a:p>
            <a:r>
              <a:rPr lang="hu-HU" dirty="0"/>
              <a:t>Törléshez való jog</a:t>
            </a:r>
          </a:p>
          <a:p>
            <a:r>
              <a:rPr lang="hu-HU" dirty="0"/>
              <a:t>Elfeledtetéshez való jog</a:t>
            </a:r>
          </a:p>
          <a:p>
            <a:r>
              <a:rPr lang="hu-HU" dirty="0"/>
              <a:t>Adatkezelés korlátozása</a:t>
            </a:r>
          </a:p>
          <a:p>
            <a:endParaRPr lang="hu-HU" dirty="0"/>
          </a:p>
          <a:p>
            <a:pPr algn="ctr"/>
            <a:r>
              <a:rPr lang="hu-HU" sz="2200" i="1" dirty="0">
                <a:solidFill>
                  <a:schemeClr val="accent1">
                    <a:lumMod val="75000"/>
                  </a:schemeClr>
                </a:solidFill>
              </a:rPr>
              <a:t>Az adatkezelő minden olyan címzettet tájékoztat a 16. cikk, a 17. cikk (1) bekezdése, illetve a 18. cikk szerinti valamennyi helyesbítésről, törlésről vagy adatkezelés-korlátozásról, akivel, illetve amellyel a személyes adatot közölték, kivéve, ha ez lehetetlennek bizonyul, vagy aránytalanul nagy erőfeszítést igényel. Az érintettet kérésére az adatkezelő tájékoztatja e címzettekről.</a:t>
            </a:r>
          </a:p>
          <a:p>
            <a:endParaRPr lang="hu-HU" dirty="0"/>
          </a:p>
        </p:txBody>
      </p:sp>
    </p:spTree>
    <p:extLst>
      <p:ext uri="{BB962C8B-B14F-4D97-AF65-F5344CB8AC3E}">
        <p14:creationId xmlns:p14="http://schemas.microsoft.com/office/powerpoint/2010/main" val="4208956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10902">
            <a:off x="6904673" y="2957896"/>
            <a:ext cx="4936761" cy="2468381"/>
          </a:xfrm>
          <a:prstGeom prst="rect">
            <a:avLst/>
          </a:prstGeom>
        </p:spPr>
      </p:pic>
      <p:sp>
        <p:nvSpPr>
          <p:cNvPr id="4" name="Szövegdoboz 3"/>
          <p:cNvSpPr txBox="1"/>
          <p:nvPr/>
        </p:nvSpPr>
        <p:spPr>
          <a:xfrm>
            <a:off x="439614" y="1951398"/>
            <a:ext cx="6066693" cy="3939540"/>
          </a:xfrm>
          <a:prstGeom prst="rect">
            <a:avLst/>
          </a:prstGeom>
          <a:noFill/>
          <a:ln>
            <a:noFill/>
          </a:ln>
        </p:spPr>
        <p:txBody>
          <a:bodyPr wrap="square" rtlCol="0" anchor="ctr" anchorCtr="1">
            <a:spAutoFit/>
          </a:bodyPr>
          <a:lstStyle/>
          <a:p>
            <a:r>
              <a:rPr lang="hu-HU" sz="2500" dirty="0"/>
              <a:t>Az érintett jogosult arra, hogy a rá vonatkozó, általa egy adatkezelő rendelkezésére bocsátott személyes adatokat tagolt, széles körben használt, géppel olvasható formátumban megkapja, továbbá jogosult arra, hogy ezeket az adatokat egy másik adatkezelőnek továbbítsa anélkül, hogy ezt akadályozná az az adatkezelő, amelynek a személyes adatokat a rendelkezésére bocsátotta,</a:t>
            </a:r>
          </a:p>
        </p:txBody>
      </p:sp>
      <p:sp>
        <p:nvSpPr>
          <p:cNvPr id="5" name="Cím 1"/>
          <p:cNvSpPr txBox="1">
            <a:spLocks/>
          </p:cNvSpPr>
          <p:nvPr/>
        </p:nvSpPr>
        <p:spPr>
          <a:xfrm>
            <a:off x="360484" y="567347"/>
            <a:ext cx="11517923" cy="1325563"/>
          </a:xfrm>
          <a:prstGeom prst="rect">
            <a:avLst/>
          </a:prstGeom>
        </p:spPr>
        <p:txBody>
          <a:bodyPr/>
          <a:lst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a:lstStyle>
          <a:p>
            <a:r>
              <a:rPr lang="hu-HU" sz="6000" dirty="0"/>
              <a:t>Az adathordozhatósághoz való jog</a:t>
            </a:r>
          </a:p>
        </p:txBody>
      </p:sp>
    </p:spTree>
    <p:extLst>
      <p:ext uri="{BB962C8B-B14F-4D97-AF65-F5344CB8AC3E}">
        <p14:creationId xmlns:p14="http://schemas.microsoft.com/office/powerpoint/2010/main" val="170407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txBox="1">
            <a:spLocks/>
          </p:cNvSpPr>
          <p:nvPr/>
        </p:nvSpPr>
        <p:spPr>
          <a:xfrm>
            <a:off x="817685" y="202225"/>
            <a:ext cx="10500946" cy="1397978"/>
          </a:xfrm>
          <a:prstGeom prst="rect">
            <a:avLst/>
          </a:prstGeom>
        </p:spPr>
        <p:txBody>
          <a:bodyPr/>
          <a:lst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a:lstStyle>
          <a:p>
            <a:r>
              <a:rPr lang="hu-HU" sz="6000" dirty="0"/>
              <a:t>A tiltakozáshoz való jog</a:t>
            </a:r>
          </a:p>
        </p:txBody>
      </p:sp>
      <p:sp>
        <p:nvSpPr>
          <p:cNvPr id="3" name="Szövegdoboz 2"/>
          <p:cNvSpPr txBox="1"/>
          <p:nvPr/>
        </p:nvSpPr>
        <p:spPr>
          <a:xfrm>
            <a:off x="272562" y="1197868"/>
            <a:ext cx="11720145" cy="3170099"/>
          </a:xfrm>
          <a:prstGeom prst="rect">
            <a:avLst/>
          </a:prstGeom>
          <a:noFill/>
          <a:ln>
            <a:noFill/>
          </a:ln>
        </p:spPr>
        <p:txBody>
          <a:bodyPr wrap="square" rtlCol="0" anchor="ctr" anchorCtr="1">
            <a:spAutoFit/>
          </a:bodyPr>
          <a:lstStyle/>
          <a:p>
            <a:r>
              <a:rPr lang="hu-HU" sz="2500" dirty="0"/>
              <a:t>Az érintett jogosult arra, hogy a saját helyzetével kapcsolatos okokból bármikor tiltakozzon személyes adatainak a 6. cikk (1) bekezdésének e) vagy f) pontján alapuló kezelése ellen, ideértve az említett rendelkezéseken alapuló profilalkotást is. Ebben az esetben az adatkezelő a személyes adatokat nem kezelheti tovább, kivéve, ha az adatkezelő bizonyítja, hogy az adatkezelést olyan kényszerítő erejű jogos okok indokolják, amelyek elsőbbséget élveznek az érintett érdekeivel, jogaival és szabadságaival szemben, vagy amelyek jogi igények előterjesztéséhez, érvényesítéséhez vagy védelméhez kapcsolódnak. </a:t>
            </a:r>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3670" y="4065797"/>
            <a:ext cx="6925407" cy="24317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7440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6000" dirty="0"/>
              <a:t>Adatkezelő feladatai 1.</a:t>
            </a:r>
          </a:p>
        </p:txBody>
      </p:sp>
      <p:sp>
        <p:nvSpPr>
          <p:cNvPr id="3" name="Tartalom helye 2"/>
          <p:cNvSpPr>
            <a:spLocks noGrp="1"/>
          </p:cNvSpPr>
          <p:nvPr>
            <p:ph idx="1"/>
          </p:nvPr>
        </p:nvSpPr>
        <p:spPr/>
        <p:txBody>
          <a:bodyPr/>
          <a:lstStyle/>
          <a:p>
            <a:r>
              <a:rPr lang="hu-HU" dirty="0"/>
              <a:t>Az adatkezelő az adatkezelés jellege, hatóköre, körülményei és céljai, valamint a természetes személyek jogaira és szabadságaira jelentett, változó valószínűségű és súlyosságú kockázat figyelembevételével megfelelő technikai és szervezési intézkedéseket hajt végre annak biztosítása és bizonyítása céljából, hogy a személyes adatok kezelése a rendelettel összhangban történik. </a:t>
            </a:r>
          </a:p>
          <a:p>
            <a:r>
              <a:rPr lang="hu-HU" dirty="0"/>
              <a:t>Ezeket az intézkedéseket az adatkezelő felülvizsgálja és szükség esetén naprakésszé teszi. </a:t>
            </a:r>
          </a:p>
          <a:p>
            <a:endParaRPr lang="hu-HU" dirty="0"/>
          </a:p>
        </p:txBody>
      </p:sp>
    </p:spTree>
    <p:extLst>
      <p:ext uri="{BB962C8B-B14F-4D97-AF65-F5344CB8AC3E}">
        <p14:creationId xmlns:p14="http://schemas.microsoft.com/office/powerpoint/2010/main" val="291696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6000" dirty="0"/>
              <a:t>Adatkezelő feladatai 2.</a:t>
            </a:r>
          </a:p>
        </p:txBody>
      </p:sp>
      <p:sp>
        <p:nvSpPr>
          <p:cNvPr id="3" name="Tartalom helye 2"/>
          <p:cNvSpPr>
            <a:spLocks noGrp="1"/>
          </p:cNvSpPr>
          <p:nvPr>
            <p:ph idx="1"/>
          </p:nvPr>
        </p:nvSpPr>
        <p:spPr/>
        <p:txBody>
          <a:bodyPr>
            <a:normAutofit lnSpcReduction="10000"/>
          </a:bodyPr>
          <a:lstStyle/>
          <a:p>
            <a:r>
              <a:rPr lang="hu-HU" dirty="0"/>
              <a:t>Az adatkezelő a tudomány és technológia állása és a megvalósítás költségei, továbbá az adatkezelés jellege, hatóköre, körülményei és céljai, valamint a természetes személyek jogaira és szabadságaira jelentett, változó valószí­nűségű és súlyosságú kockázat figyelembevételével mind az adatkezelés módjának meghatározásakor, mind pedig az adatkezelés során olyan megfelelő technikai és szervezési intézkedéseket – például </a:t>
            </a:r>
            <a:r>
              <a:rPr lang="hu-HU" dirty="0" err="1"/>
              <a:t>álnevesítést</a:t>
            </a:r>
            <a:r>
              <a:rPr lang="hu-HU" dirty="0"/>
              <a:t> – hajt végre, amelyek célja egyrészt az adatvédelmi elvek, például az adattakarékosság hatékony megvalósítása, másrészt az e rendeletben foglalt követelmények teljesítéséhez és az érintettek jogainak védelméhez szükséges garanciák beépítése az adatkezelés folyamatába.</a:t>
            </a:r>
          </a:p>
        </p:txBody>
      </p:sp>
    </p:spTree>
    <p:extLst>
      <p:ext uri="{BB962C8B-B14F-4D97-AF65-F5344CB8AC3E}">
        <p14:creationId xmlns:p14="http://schemas.microsoft.com/office/powerpoint/2010/main" val="311266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6000" dirty="0"/>
              <a:t>Adatkezelő feladatai 3.</a:t>
            </a:r>
          </a:p>
        </p:txBody>
      </p:sp>
      <p:sp>
        <p:nvSpPr>
          <p:cNvPr id="3" name="Tartalom helye 2"/>
          <p:cNvSpPr>
            <a:spLocks noGrp="1"/>
          </p:cNvSpPr>
          <p:nvPr>
            <p:ph idx="1"/>
          </p:nvPr>
        </p:nvSpPr>
        <p:spPr/>
        <p:txBody>
          <a:bodyPr>
            <a:normAutofit/>
          </a:bodyPr>
          <a:lstStyle/>
          <a:p>
            <a:r>
              <a:rPr lang="hu-HU" dirty="0"/>
              <a:t>Az adatkezelő megfelelő technikai és szervezési intézkedéseket hajt végre annak biztosítására, hogy alapértelmezés szerint kizárólag olyan személyes adatok kezelésére kerüljön sor, amelyek az adott konkrét adatkezelési cél szempontjából szükségesek. Ez a kötelezettség vonatkozik a gyűjtött személyes adatok mennyiségére, kezelésük mértékére, tárolásuk időtartamára és hozzáférhetőségükre. Ezek az intézkedések különösen azt kell, hogy biztosítsák, hogy a személyes adatok alapértelmezés szerint a természetes személy beavatkozása nélkül ne válhassanak hozzáférhetővé meghatározatlan számú személy számára. </a:t>
            </a:r>
          </a:p>
        </p:txBody>
      </p:sp>
    </p:spTree>
    <p:extLst>
      <p:ext uri="{BB962C8B-B14F-4D97-AF65-F5344CB8AC3E}">
        <p14:creationId xmlns:p14="http://schemas.microsoft.com/office/powerpoint/2010/main" val="244872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324100" y="365125"/>
            <a:ext cx="9029700" cy="1182321"/>
          </a:xfrm>
        </p:spPr>
        <p:txBody>
          <a:bodyPr/>
          <a:lstStyle/>
          <a:p>
            <a:r>
              <a:rPr lang="hu-HU" dirty="0"/>
              <a:t>Adatfeldolgozói szerződés tartalma</a:t>
            </a:r>
          </a:p>
        </p:txBody>
      </p:sp>
      <p:pic>
        <p:nvPicPr>
          <p:cNvPr id="4" name="Kép 3"/>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415562" y="1547445"/>
            <a:ext cx="10119946" cy="497644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artalom helye 2"/>
          <p:cNvSpPr>
            <a:spLocks noGrp="1"/>
          </p:cNvSpPr>
          <p:nvPr>
            <p:ph idx="1"/>
          </p:nvPr>
        </p:nvSpPr>
        <p:spPr>
          <a:xfrm>
            <a:off x="1834662" y="1860000"/>
            <a:ext cx="9791700" cy="4351338"/>
          </a:xfrm>
        </p:spPr>
        <p:txBody>
          <a:bodyPr>
            <a:normAutofit lnSpcReduction="10000"/>
          </a:bodyPr>
          <a:lstStyle/>
          <a:p>
            <a:r>
              <a:rPr lang="hu-HU" dirty="0"/>
              <a:t>adatkezelő és adatfeldolgozó személyének azonosítása</a:t>
            </a:r>
          </a:p>
          <a:p>
            <a:r>
              <a:rPr lang="hu-HU" dirty="0"/>
              <a:t>Adatfeldolgozás tárgya (pl. bérszámfejtés)</a:t>
            </a:r>
          </a:p>
          <a:p>
            <a:r>
              <a:rPr lang="hu-HU" dirty="0"/>
              <a:t>Adatfeldolgozásra átadott adatok köre (pl. név, életkor)</a:t>
            </a:r>
          </a:p>
          <a:p>
            <a:r>
              <a:rPr lang="hu-HU" dirty="0"/>
              <a:t>Adatfeldolgozásban érintettek köre (pl. munkavállalók)</a:t>
            </a:r>
          </a:p>
          <a:p>
            <a:r>
              <a:rPr lang="hu-HU" dirty="0"/>
              <a:t>Adatfeldolgozó által végzett feladatok pontos és részletes meghatározása</a:t>
            </a:r>
          </a:p>
          <a:p>
            <a:r>
              <a:rPr lang="hu-HU" dirty="0"/>
              <a:t>Annak meghatározása, hogy az adatfeldolgozó az adatokkal mit tehet és mit nem </a:t>
            </a:r>
          </a:p>
          <a:p>
            <a:r>
              <a:rPr lang="hu-HU" dirty="0"/>
              <a:t>Adatátadás módja (papíralapon, elektronikus), annak rendszeressége (pl. havi, heti, alkalmanként)</a:t>
            </a:r>
          </a:p>
          <a:p>
            <a:endParaRPr lang="hu-HU" dirty="0"/>
          </a:p>
          <a:p>
            <a:endParaRPr lang="hu-HU" dirty="0"/>
          </a:p>
        </p:txBody>
      </p:sp>
    </p:spTree>
    <p:extLst>
      <p:ext uri="{BB962C8B-B14F-4D97-AF65-F5344CB8AC3E}">
        <p14:creationId xmlns:p14="http://schemas.microsoft.com/office/powerpoint/2010/main" val="49900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a:t>Adatfeldolgozói szerződés tartalma 2.</a:t>
            </a:r>
          </a:p>
        </p:txBody>
      </p:sp>
      <p:pic>
        <p:nvPicPr>
          <p:cNvPr id="4" name="Kép 3"/>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10054" y="1801583"/>
            <a:ext cx="9970477" cy="41947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artalom helye 2"/>
          <p:cNvSpPr>
            <a:spLocks noGrp="1"/>
          </p:cNvSpPr>
          <p:nvPr>
            <p:ph idx="1"/>
          </p:nvPr>
        </p:nvSpPr>
        <p:spPr/>
        <p:txBody>
          <a:bodyPr/>
          <a:lstStyle/>
          <a:p>
            <a:r>
              <a:rPr lang="hu-HU" dirty="0"/>
              <a:t>Feldolgozott állomány visszaküldésének, átadásának módja</a:t>
            </a:r>
          </a:p>
          <a:p>
            <a:r>
              <a:rPr lang="hu-HU" dirty="0"/>
              <a:t>Együttműködés rögzítése, különösen az érintetti jogokra illetve adatvédelmi incidensekre vonatkozóan</a:t>
            </a:r>
          </a:p>
          <a:p>
            <a:r>
              <a:rPr lang="hu-HU" dirty="0"/>
              <a:t>Adatfeldolgozó által végrehajtott szervezési és technikai  műveletek</a:t>
            </a:r>
          </a:p>
          <a:p>
            <a:r>
              <a:rPr lang="hu-HU" dirty="0"/>
              <a:t>Titoktartásra vonatkozó szabályok</a:t>
            </a:r>
          </a:p>
          <a:p>
            <a:r>
              <a:rPr lang="hu-HU" dirty="0"/>
              <a:t>Adatfeldolgozó átvilágítására való lehetőség</a:t>
            </a:r>
          </a:p>
          <a:p>
            <a:r>
              <a:rPr lang="hu-HU" dirty="0"/>
              <a:t>Szerződés megszűnés esetén az adatok végleges átadása vagy megsemmisítése</a:t>
            </a:r>
          </a:p>
        </p:txBody>
      </p:sp>
    </p:spTree>
    <p:extLst>
      <p:ext uri="{BB962C8B-B14F-4D97-AF65-F5344CB8AC3E}">
        <p14:creationId xmlns:p14="http://schemas.microsoft.com/office/powerpoint/2010/main" val="398041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6000" dirty="0"/>
              <a:t>Adatfeldolgozó feladatai 1.</a:t>
            </a:r>
          </a:p>
        </p:txBody>
      </p:sp>
      <p:sp>
        <p:nvSpPr>
          <p:cNvPr id="3" name="Tartalom helye 2"/>
          <p:cNvSpPr>
            <a:spLocks noGrp="1"/>
          </p:cNvSpPr>
          <p:nvPr>
            <p:ph idx="1"/>
          </p:nvPr>
        </p:nvSpPr>
        <p:spPr/>
        <p:txBody>
          <a:bodyPr>
            <a:normAutofit fontScale="92500" lnSpcReduction="20000"/>
          </a:bodyPr>
          <a:lstStyle/>
          <a:p>
            <a:r>
              <a:rPr lang="hu-HU" dirty="0"/>
              <a:t>Ha az adatkezelést az adatkezelő nevében más végzi, az adatkezelő kizárólag olyan adatfeldolgozókat vehet igénybe, akik vagy amelyek megfelelő garanciákat nyújtanak az adatkezelés e rendelet követelményeinek való megfelelését és az érintettek jogainak védelmét biztosító, megfelelő technikai és szervezési intézkedések végrehajtására.</a:t>
            </a:r>
          </a:p>
          <a:p>
            <a:endParaRPr lang="hu-HU" dirty="0"/>
          </a:p>
          <a:p>
            <a:r>
              <a:rPr lang="hu-HU" dirty="0"/>
              <a:t> Az adatfeldolgozó az adatkezelő előzetesen írásban tett eseti vagy általános felhatalmazása nélkül további adatfeldolgozót nem vehet igénybe. Az általános írásbeli felhatalmazás esetén az adatfeldolgozó tájékoztatja az adatkezelőt minden olyan tervezett változásról, amely további adatfeldolgozók igénybevételét vagy azok cseréjét érinti, ezzel biztosítva lehetőséget az adatkezelőnek arra, hogy ezekkel a változtatásokkal szemben kifogást emeljen. </a:t>
            </a:r>
          </a:p>
        </p:txBody>
      </p:sp>
    </p:spTree>
    <p:extLst>
      <p:ext uri="{BB962C8B-B14F-4D97-AF65-F5344CB8AC3E}">
        <p14:creationId xmlns:p14="http://schemas.microsoft.com/office/powerpoint/2010/main" val="316612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6000" dirty="0"/>
              <a:t>Adatfeldolgozó feladatai 2.</a:t>
            </a:r>
          </a:p>
        </p:txBody>
      </p:sp>
      <p:sp>
        <p:nvSpPr>
          <p:cNvPr id="3" name="Tartalom helye 2"/>
          <p:cNvSpPr>
            <a:spLocks noGrp="1"/>
          </p:cNvSpPr>
          <p:nvPr>
            <p:ph idx="1"/>
          </p:nvPr>
        </p:nvSpPr>
        <p:spPr/>
        <p:txBody>
          <a:bodyPr>
            <a:normAutofit fontScale="92500" lnSpcReduction="20000"/>
          </a:bodyPr>
          <a:lstStyle/>
          <a:p>
            <a:r>
              <a:rPr lang="hu-HU" dirty="0"/>
              <a:t>Ha az adatkezelést az adatkezelő nevében más végzi, az adatkezelő kizárólag olyan adatfeldolgozókat vehet igénybe, akik vagy amelyek megfelelő garanciákat nyújtanak az adatkezelés e rendelet követelményeinek való megfelelését és az érintettek jogainak védelmét biztosító, megfelelő technikai és szervezési intézkedések végrehajtására. </a:t>
            </a:r>
          </a:p>
          <a:p>
            <a:endParaRPr lang="hu-HU" dirty="0"/>
          </a:p>
          <a:p>
            <a:r>
              <a:rPr lang="hu-HU" dirty="0"/>
              <a:t>Az adatfeldolgozó az adatkezelő előzetesen írásban tett eseti vagy általános felhatalmazása nélkül további adatfeldolgozót nem vehet igénybe. Az általános írásbeli felhatalmazás esetén az adatfeldolgozó tájékoztatja az adatkezelőt minden olyan tervezett változásról, amely további adatfeldolgozók igénybevételét vagy azok cseréjét érinti, ezzel biztosítva lehetőséget az adatkezelőnek arra, hogy ezekkel a változtatásokkal szemben kifogást emeljen. </a:t>
            </a:r>
          </a:p>
        </p:txBody>
      </p:sp>
    </p:spTree>
    <p:extLst>
      <p:ext uri="{BB962C8B-B14F-4D97-AF65-F5344CB8AC3E}">
        <p14:creationId xmlns:p14="http://schemas.microsoft.com/office/powerpoint/2010/main" val="344570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2"/>
          <p:cNvSpPr>
            <a:spLocks noGrp="1"/>
          </p:cNvSpPr>
          <p:nvPr>
            <p:ph type="title"/>
          </p:nvPr>
        </p:nvSpPr>
        <p:spPr>
          <a:xfrm>
            <a:off x="219808" y="365125"/>
            <a:ext cx="11133992" cy="1325563"/>
          </a:xfrm>
        </p:spPr>
        <p:txBody>
          <a:bodyPr rtlCol="0">
            <a:normAutofit/>
          </a:bodyPr>
          <a:lstStyle/>
          <a:p>
            <a:pPr rtl="0"/>
            <a:r>
              <a:rPr lang="hu-HU" sz="6000" dirty="0"/>
              <a:t>Fogalmak</a:t>
            </a:r>
          </a:p>
        </p:txBody>
      </p:sp>
      <p:sp>
        <p:nvSpPr>
          <p:cNvPr id="14" name="Tartalom helye 13"/>
          <p:cNvSpPr>
            <a:spLocks noGrp="1"/>
          </p:cNvSpPr>
          <p:nvPr>
            <p:ph idx="1"/>
          </p:nvPr>
        </p:nvSpPr>
        <p:spPr>
          <a:xfrm>
            <a:off x="1230923" y="1825625"/>
            <a:ext cx="10638692" cy="4351338"/>
          </a:xfrm>
        </p:spPr>
        <p:txBody>
          <a:bodyPr rtlCol="0"/>
          <a:lstStyle/>
          <a:p>
            <a:pPr lvl="2"/>
            <a:r>
              <a:rPr lang="hu-HU" dirty="0"/>
              <a:t>„személyes adat”: azonosított vagy azonosítható természetes személyre („érintett”) vonatkozó bármely információ; azonosítható az a természetes személy, aki közvetlen vagy közvetett módon, különösen valamely azonosító, például név, szám, helymeghatározó adat, online azonosító vagy a természetes személy testi, fiziológiai, genetikai, szellemi, gazdasági, kulturális vagy szociális azonosságára vonatkozó egy vagy több tényező alapján azonosítható </a:t>
            </a:r>
          </a:p>
          <a:p>
            <a:pPr lvl="2"/>
            <a:endParaRPr lang="hu-HU" dirty="0"/>
          </a:p>
          <a:p>
            <a:pPr lvl="2"/>
            <a:r>
              <a:rPr lang="hu-HU" dirty="0"/>
              <a:t>„adatkezelés”: a személyes adatokon vagy adatállományokon automatizált vagy nem automatizált módon végzett bármely művelet vagy műveletek összessége, így a gyűjtés, rögzítés, rendszerezés, tagolás, tárolás, átalakítás vagy megváltoztatás, lekérdezés, betekintés, felhasználás, közlés továbbítás, terjesztés vagy egyéb módon történő hozzáférhetővé tétel útján, összehangolás vagy összekapcsolás, korlátozás, törlés, illetve megsemmisítés; </a:t>
            </a:r>
          </a:p>
        </p:txBody>
      </p:sp>
    </p:spTree>
    <p:extLst>
      <p:ext uri="{BB962C8B-B14F-4D97-AF65-F5344CB8AC3E}">
        <p14:creationId xmlns:p14="http://schemas.microsoft.com/office/powerpoint/2010/main" val="236493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6000" dirty="0"/>
              <a:t>Adatfeldolgozó feladatai 3.</a:t>
            </a:r>
          </a:p>
        </p:txBody>
      </p:sp>
      <p:sp>
        <p:nvSpPr>
          <p:cNvPr id="3" name="Tartalom helye 2"/>
          <p:cNvSpPr>
            <a:spLocks noGrp="1"/>
          </p:cNvSpPr>
          <p:nvPr>
            <p:ph idx="1"/>
          </p:nvPr>
        </p:nvSpPr>
        <p:spPr/>
        <p:txBody>
          <a:bodyPr>
            <a:normAutofit fontScale="92500" lnSpcReduction="20000"/>
          </a:bodyPr>
          <a:lstStyle/>
          <a:p>
            <a:r>
              <a:rPr lang="hu-HU" dirty="0"/>
              <a:t>az adatkezelés jellegének figyelembevételével megfelelő technikai és szervezési intézkedésekkel a lehetséges mértékben segíti az adatkezelőt abban, hogy teljesíteni tudja kötelezettségét az érintett jogainak gyakorlásához kapcsolódó kérelmek megválaszolása tekintetében;</a:t>
            </a:r>
          </a:p>
          <a:p>
            <a:r>
              <a:rPr lang="hu-HU" dirty="0"/>
              <a:t>az adatkezelési szolgáltatás nyújtásának befejezését követően az adatkezelő döntése alapján minden személyes adatot töröl vagy visszajuttat az adatkezelőnek, és </a:t>
            </a:r>
            <a:r>
              <a:rPr lang="hu-HU" dirty="0" err="1"/>
              <a:t>törli</a:t>
            </a:r>
            <a:r>
              <a:rPr lang="hu-HU" dirty="0"/>
              <a:t> a meglévő másolatokat, kivéve, ha az uniós vagy a tagállami jog az személyes adatok tárolását írja elő; </a:t>
            </a:r>
          </a:p>
          <a:p>
            <a:r>
              <a:rPr lang="hu-HU" dirty="0"/>
              <a:t>az adatkezelő rendelkezésére bocsát minden olyan információt, amely az e cikkben meghatározott kötelezettségek teljesítésének igazolásához szükséges, továbbá amely lehetővé teszi és elősegíti az adatkezelő által vagy az általa megbízott más ellenőr által végzett auditokat, beleértve a helyszíni vizsgálatokat is. </a:t>
            </a:r>
          </a:p>
        </p:txBody>
      </p:sp>
    </p:spTree>
    <p:extLst>
      <p:ext uri="{BB962C8B-B14F-4D97-AF65-F5344CB8AC3E}">
        <p14:creationId xmlns:p14="http://schemas.microsoft.com/office/powerpoint/2010/main" val="102209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93431" y="365125"/>
            <a:ext cx="11160369" cy="1325563"/>
          </a:xfrm>
        </p:spPr>
        <p:txBody>
          <a:bodyPr>
            <a:normAutofit fontScale="90000"/>
          </a:bodyPr>
          <a:lstStyle/>
          <a:p>
            <a:pPr algn="ctr"/>
            <a:r>
              <a:rPr lang="hu-HU" dirty="0"/>
              <a:t>Adatkezelési tevékenységek nyilvántartása - Adatkezelő</a:t>
            </a:r>
          </a:p>
        </p:txBody>
      </p:sp>
      <p:sp>
        <p:nvSpPr>
          <p:cNvPr id="3" name="Tartalom helye 2"/>
          <p:cNvSpPr>
            <a:spLocks noGrp="1"/>
          </p:cNvSpPr>
          <p:nvPr>
            <p:ph idx="1"/>
          </p:nvPr>
        </p:nvSpPr>
        <p:spPr/>
        <p:txBody>
          <a:bodyPr>
            <a:normAutofit fontScale="77500" lnSpcReduction="20000"/>
          </a:bodyPr>
          <a:lstStyle/>
          <a:p>
            <a:r>
              <a:rPr lang="hu-HU" dirty="0"/>
              <a:t>(1) Minden adatkezelő és – ha van ilyen – az adatkezelő képviselője a felelősségébe tartozóan végzett adatkezelési tevékenységekről nyilvántartást vezet. E nyilvántartás a következő információkat tartalmazza: </a:t>
            </a:r>
          </a:p>
          <a:p>
            <a:r>
              <a:rPr lang="hu-HU" dirty="0"/>
              <a:t>a) az adatkezelő neve és elérhetősége, valamint – ha van ilyen – a közös adatkezelőnek, az adatkezelő képviselőjének és az adatvédelmi tisztviselőnek a neve és elérhetősége; </a:t>
            </a:r>
          </a:p>
          <a:p>
            <a:r>
              <a:rPr lang="hu-HU" dirty="0"/>
              <a:t>b) az adatkezelés céljai; </a:t>
            </a:r>
          </a:p>
          <a:p>
            <a:r>
              <a:rPr lang="hu-HU" dirty="0"/>
              <a:t>c) az érintettek kategóriáinak, valamint a személyes adatok kategóriáinak ismertetése; </a:t>
            </a:r>
          </a:p>
          <a:p>
            <a:r>
              <a:rPr lang="hu-HU" dirty="0"/>
              <a:t>d) olyan címzettek kategóriái, akikkel a személyes adatokat közlik vagy közölni fogják, ideértve a harmadik országbeli címzetteket vagy nemzetközi szervezeteket; </a:t>
            </a:r>
          </a:p>
          <a:p>
            <a:r>
              <a:rPr lang="hu-HU" dirty="0"/>
              <a:t>e) adott esetben a személyes adatok harmadik országba vagy nemzetközi szervezet részére történő továbbítására vonatkozó információk</a:t>
            </a:r>
          </a:p>
          <a:p>
            <a:r>
              <a:rPr lang="hu-HU" dirty="0"/>
              <a:t>f) ha lehetséges, a különböző adatkategóriák törlésére előirányzott határidők; </a:t>
            </a:r>
          </a:p>
          <a:p>
            <a:r>
              <a:rPr lang="hu-HU" dirty="0"/>
              <a:t>g) technikai és szervezési intézkedések általános leírása.</a:t>
            </a:r>
          </a:p>
          <a:p>
            <a:endParaRPr lang="hu-HU" dirty="0"/>
          </a:p>
          <a:p>
            <a:endParaRPr lang="hu-HU" dirty="0"/>
          </a:p>
        </p:txBody>
      </p:sp>
    </p:spTree>
    <p:extLst>
      <p:ext uri="{BB962C8B-B14F-4D97-AF65-F5344CB8AC3E}">
        <p14:creationId xmlns:p14="http://schemas.microsoft.com/office/powerpoint/2010/main" val="206231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42900" y="365125"/>
            <a:ext cx="11500338" cy="1325563"/>
          </a:xfrm>
        </p:spPr>
        <p:txBody>
          <a:bodyPr>
            <a:normAutofit fontScale="90000"/>
          </a:bodyPr>
          <a:lstStyle/>
          <a:p>
            <a:pPr algn="ctr"/>
            <a:r>
              <a:rPr lang="hu-HU" dirty="0"/>
              <a:t>Adatkezelési tevékenységek nyilvántartása - Adatfeldolgozó</a:t>
            </a:r>
          </a:p>
        </p:txBody>
      </p:sp>
      <p:sp>
        <p:nvSpPr>
          <p:cNvPr id="3" name="Tartalom helye 2"/>
          <p:cNvSpPr>
            <a:spLocks noGrp="1"/>
          </p:cNvSpPr>
          <p:nvPr>
            <p:ph idx="1"/>
          </p:nvPr>
        </p:nvSpPr>
        <p:spPr/>
        <p:txBody>
          <a:bodyPr>
            <a:normAutofit fontScale="77500" lnSpcReduction="20000"/>
          </a:bodyPr>
          <a:lstStyle/>
          <a:p>
            <a:r>
              <a:rPr lang="hu-HU" dirty="0"/>
              <a:t>Minden adatfeldolgozó és – ha van ilyen – az adatfeldolgozó képviselője nyilvántartást vezet az adatkezelő nevében végzett adatkezelési tevékenységek minden kategóriájáról; a nyilvántartás a következő információkat tartalmazza: </a:t>
            </a:r>
          </a:p>
          <a:p>
            <a:r>
              <a:rPr lang="hu-HU" dirty="0"/>
              <a:t>a) az adatfeldolgozó vagy adatfeldolgozók neve és elérhetőségei, és minden olyan adatkezelő neve és elérhetőségei, amelynek vagy akinek a nevében az adatfeldolgozó eljár, továbbá – ha van ilyen – az adatkezelő vagy az adatfeldolgozó képviselőjének, valamint az adatvédelmi tisztviselőnek a neve és elérhetőségei; </a:t>
            </a:r>
          </a:p>
          <a:p>
            <a:r>
              <a:rPr lang="hu-HU" dirty="0"/>
              <a:t>b) az egyes adatkezelők nevében végzett adatkezelési tevékenységek kategóriái; </a:t>
            </a:r>
          </a:p>
          <a:p>
            <a:r>
              <a:rPr lang="hu-HU" dirty="0"/>
              <a:t>c) adott esetben a személyes adatok harmadik országba vagy nemzetközi szervezet részére történő továbbítása, beleértve a harmadik ország vagy a nemzetközi szervezet azonosítását, valamint a 49. cikk (1) bekezdésének második </a:t>
            </a:r>
            <a:r>
              <a:rPr lang="hu-HU" dirty="0" err="1"/>
              <a:t>albekezdése</a:t>
            </a:r>
            <a:r>
              <a:rPr lang="hu-HU" dirty="0"/>
              <a:t> szerinti továbbítás esetében a megfelelő garanciák leírása; </a:t>
            </a:r>
          </a:p>
          <a:p>
            <a:r>
              <a:rPr lang="hu-HU" dirty="0"/>
              <a:t>d) ha lehetséges, a 32. cikk (1) bekezdésében említett technikai és szervezési intézkedések általános leírása. </a:t>
            </a:r>
          </a:p>
        </p:txBody>
      </p:sp>
    </p:spTree>
    <p:extLst>
      <p:ext uri="{BB962C8B-B14F-4D97-AF65-F5344CB8AC3E}">
        <p14:creationId xmlns:p14="http://schemas.microsoft.com/office/powerpoint/2010/main" val="2155196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48408" y="365125"/>
            <a:ext cx="6273311" cy="2079137"/>
          </a:xfrm>
        </p:spPr>
        <p:txBody>
          <a:bodyPr>
            <a:normAutofit/>
          </a:bodyPr>
          <a:lstStyle/>
          <a:p>
            <a:pPr algn="ctr"/>
            <a:r>
              <a:rPr lang="hu-HU" sz="6000" dirty="0"/>
              <a:t>Adatvédelmi incidens</a:t>
            </a:r>
          </a:p>
        </p:txBody>
      </p:sp>
      <p:sp>
        <p:nvSpPr>
          <p:cNvPr id="3" name="Tartalom helye 2"/>
          <p:cNvSpPr>
            <a:spLocks noGrp="1"/>
          </p:cNvSpPr>
          <p:nvPr>
            <p:ph idx="1"/>
          </p:nvPr>
        </p:nvSpPr>
        <p:spPr>
          <a:xfrm>
            <a:off x="1562100" y="2892669"/>
            <a:ext cx="9791700" cy="3516923"/>
          </a:xfrm>
        </p:spPr>
        <p:txBody>
          <a:bodyPr>
            <a:normAutofit fontScale="85000" lnSpcReduction="10000"/>
          </a:bodyPr>
          <a:lstStyle/>
          <a:p>
            <a:r>
              <a:rPr lang="hu-HU" dirty="0"/>
              <a:t>Az adatvédelmi incidenst az adatkezelő indokolatlan késedelem nélkül, és ha lehetséges, legkésőbb 72 órával azután, hogy az adatvédelmi incidens a tudomására jutott, bejelenti az 55. cikk alapján illetékes felügyeleti hatóságnak, kivéve, ha az adatvédelmi incidens valószínűsíthetően nem jár kockázattal a természetes személyek jogaira és szabadságaira nézve. Ha a bejelentés nem történik meg 72 órán belül, mellékelni kell hozzá a késedelem igazolására szolgáló indokokat is. </a:t>
            </a:r>
          </a:p>
          <a:p>
            <a:endParaRPr lang="hu-HU" dirty="0"/>
          </a:p>
          <a:p>
            <a:r>
              <a:rPr lang="hu-HU" dirty="0"/>
              <a:t> Az adatfeldolgozó az adatvédelmi incidenst, az arról való tudomásszerzését követően indokolatlan késedelem nélkül bejelenti az adatkezelőnek. </a:t>
            </a:r>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4038" y="138332"/>
            <a:ext cx="4447443" cy="2490568"/>
          </a:xfrm>
          <a:prstGeom prst="rect">
            <a:avLst/>
          </a:prstGeom>
        </p:spPr>
      </p:pic>
    </p:spTree>
    <p:extLst>
      <p:ext uri="{BB962C8B-B14F-4D97-AF65-F5344CB8AC3E}">
        <p14:creationId xmlns:p14="http://schemas.microsoft.com/office/powerpoint/2010/main" val="3992636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7924" y="365125"/>
            <a:ext cx="6633796" cy="2079137"/>
          </a:xfrm>
        </p:spPr>
        <p:txBody>
          <a:bodyPr>
            <a:noAutofit/>
          </a:bodyPr>
          <a:lstStyle/>
          <a:p>
            <a:pPr algn="ctr"/>
            <a:r>
              <a:rPr lang="hu-HU" sz="6000" dirty="0"/>
              <a:t>Adatvédelmi incidens bejelentése</a:t>
            </a:r>
          </a:p>
        </p:txBody>
      </p:sp>
      <p:sp>
        <p:nvSpPr>
          <p:cNvPr id="3" name="Tartalom helye 2"/>
          <p:cNvSpPr>
            <a:spLocks noGrp="1"/>
          </p:cNvSpPr>
          <p:nvPr>
            <p:ph idx="1"/>
          </p:nvPr>
        </p:nvSpPr>
        <p:spPr>
          <a:xfrm>
            <a:off x="1562100" y="3059723"/>
            <a:ext cx="9791700" cy="3508131"/>
          </a:xfrm>
        </p:spPr>
        <p:txBody>
          <a:bodyPr>
            <a:normAutofit fontScale="62500" lnSpcReduction="20000"/>
          </a:bodyPr>
          <a:lstStyle/>
          <a:p>
            <a:r>
              <a:rPr lang="hu-HU" dirty="0"/>
              <a:t>ismertetni kell az adatvédelmi incidens jellegét, beleértve – ha lehetséges – az érintettek kategóriáit és hozzávetőleges számát, valamint az incidenssel érintett adatok kategóriáit és hozzávetőleges számát; </a:t>
            </a:r>
          </a:p>
          <a:p>
            <a:r>
              <a:rPr lang="hu-HU" dirty="0"/>
              <a:t>b) közölni kell az adatvédelmi tisztviselő vagy a további tájékoztatást nyújtó egyéb kapcsolattartó nevét és elérhető­ségeit; </a:t>
            </a:r>
          </a:p>
          <a:p>
            <a:r>
              <a:rPr lang="hu-HU" dirty="0"/>
              <a:t>c) ismertetni kell az adatvédelmi incidensből eredő, valószínűsíthető következményeket; </a:t>
            </a:r>
          </a:p>
          <a:p>
            <a:r>
              <a:rPr lang="hu-HU" dirty="0"/>
              <a:t>d) ismertetni kell az adatkezelő által az adatvédelmi incidens orvoslására tett vagy tervezett intézkedéseket, beleértve adott esetben az adatvédelmi incidensből eredő esetleges hátrányos következmények enyhítését célzó intézkedéseket. </a:t>
            </a:r>
          </a:p>
          <a:p>
            <a:r>
              <a:rPr lang="hu-HU" dirty="0"/>
              <a:t>Ha és amennyiben nem lehetséges az információkat egyidejűleg közölni, azok további indokolatlan késedelem nélkül később részletekben is közölhetők. </a:t>
            </a:r>
          </a:p>
          <a:p>
            <a:r>
              <a:rPr lang="hu-HU" dirty="0"/>
              <a:t>Az adatkezelő nyilvántartja az adatvédelmi incidenseket, feltüntetve az adatvédelmi incidenshez kapcsolódó tényeket, annak hatásait és az orvoslására tett intézkedéseket. E nyilvántartás lehetővé teszi, hogy a felügyeleti hatóság ellenőrizze az e cikk követelményeinek való megfelelést. </a:t>
            </a:r>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250" y="209072"/>
            <a:ext cx="5356281" cy="2515077"/>
          </a:xfrm>
          <a:prstGeom prst="rect">
            <a:avLst/>
          </a:prstGeom>
        </p:spPr>
      </p:pic>
    </p:spTree>
    <p:extLst>
      <p:ext uri="{BB962C8B-B14F-4D97-AF65-F5344CB8AC3E}">
        <p14:creationId xmlns:p14="http://schemas.microsoft.com/office/powerpoint/2010/main" val="405438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903784" y="365125"/>
            <a:ext cx="8159261" cy="2079137"/>
          </a:xfrm>
        </p:spPr>
        <p:txBody>
          <a:bodyPr>
            <a:normAutofit/>
          </a:bodyPr>
          <a:lstStyle/>
          <a:p>
            <a:pPr algn="ctr"/>
            <a:r>
              <a:rPr lang="hu-HU" sz="6000" dirty="0"/>
              <a:t>Érintettek tájékoztatása</a:t>
            </a:r>
          </a:p>
        </p:txBody>
      </p:sp>
      <p:sp>
        <p:nvSpPr>
          <p:cNvPr id="3" name="Tartalom helye 2"/>
          <p:cNvSpPr>
            <a:spLocks noGrp="1"/>
          </p:cNvSpPr>
          <p:nvPr>
            <p:ph idx="1"/>
          </p:nvPr>
        </p:nvSpPr>
        <p:spPr>
          <a:xfrm>
            <a:off x="1562100" y="2892669"/>
            <a:ext cx="9791700" cy="3516923"/>
          </a:xfrm>
        </p:spPr>
        <p:txBody>
          <a:bodyPr>
            <a:normAutofit fontScale="62500" lnSpcReduction="20000"/>
          </a:bodyPr>
          <a:lstStyle/>
          <a:p>
            <a:r>
              <a:rPr lang="hu-HU" dirty="0"/>
              <a:t>Ha az adatvédelmi incidens valószínűsíthetően magas kockázattal jár a természetes személyek jogaira és szabadságaira nézve, az adatkezelő indokolatlan késedelem nélkül tájékoztatja az érintettet az adatvédelmi incidensről. </a:t>
            </a:r>
          </a:p>
          <a:p>
            <a:r>
              <a:rPr lang="hu-HU" dirty="0"/>
              <a:t>Az érintettet nem kell tájékoztatni, ha a következő feltételek bármelyike teljesül: </a:t>
            </a:r>
          </a:p>
          <a:p>
            <a:r>
              <a:rPr lang="hu-HU" dirty="0"/>
              <a:t>a) az adatkezelő megfelelő technikai és szervezési védelmi intézkedéseket hajtott végre, és ezeket az intézkedéseket az adatvédelmi incidens által érintett adatok tekintetében alkalmazták, különösen azokat az intézkedéseket – mint például a titkosítás alkalmazása –, amelyek a személyes adatokhoz való hozzáférésre fel nem jo2gosított személyek számára értelmezhetetlenné teszik az adatokat; </a:t>
            </a:r>
          </a:p>
          <a:p>
            <a:r>
              <a:rPr lang="hu-HU" dirty="0"/>
              <a:t>b) az adatkezelő az adatvédelmi incidenst követően olyan további intézkedéseket tett, amelyek biztosítják, hogy az érintett jogaira és szabadságaira jelentett, magas kockázat a továbbiakban valószínűsíthetően nem valósul meg; </a:t>
            </a:r>
          </a:p>
          <a:p>
            <a:r>
              <a:rPr lang="hu-HU" dirty="0"/>
              <a:t>c) a tájékoztatás aránytalan erőfeszítést tenne szükségessé. Ilyen esetekben az érintetteket nyilvánosan közzétett információk útján kell tájékoztatni, vagy olyan hasonló intézkedést kell hozni, amely biztosítja az érintettek hasonlóan hatékony tájékoztatását. </a:t>
            </a:r>
          </a:p>
        </p:txBody>
      </p:sp>
      <p:pic>
        <p:nvPicPr>
          <p:cNvPr id="4" name="Kép 3"/>
          <p:cNvPicPr>
            <a:picLocks noChangeAspect="1"/>
          </p:cNvPicPr>
          <p:nvPr/>
        </p:nvPicPr>
        <p:blipFill>
          <a:blip r:embed="rId2">
            <a:extLst>
              <a:ext uri="{BEBA8EAE-BF5A-486C-A8C5-ECC9F3942E4B}">
                <a14:imgProps xmlns:a14="http://schemas.microsoft.com/office/drawing/2010/main">
                  <a14:imgLayer r:embed="rId3">
                    <a14:imgEffect>
                      <a14:backgroundRemoval t="10383" b="93443" l="8000" r="89455"/>
                    </a14:imgEffect>
                  </a14:imgLayer>
                </a14:imgProps>
              </a:ext>
              <a:ext uri="{28A0092B-C50C-407E-A947-70E740481C1C}">
                <a14:useLocalDpi xmlns:a14="http://schemas.microsoft.com/office/drawing/2010/main" val="0"/>
              </a:ext>
            </a:extLst>
          </a:blip>
          <a:stretch>
            <a:fillRect/>
          </a:stretch>
        </p:blipFill>
        <p:spPr>
          <a:xfrm>
            <a:off x="743422" y="228122"/>
            <a:ext cx="3779487" cy="2515077"/>
          </a:xfrm>
          <a:prstGeom prst="rect">
            <a:avLst/>
          </a:prstGeom>
        </p:spPr>
      </p:pic>
    </p:spTree>
    <p:extLst>
      <p:ext uri="{BB962C8B-B14F-4D97-AF65-F5344CB8AC3E}">
        <p14:creationId xmlns:p14="http://schemas.microsoft.com/office/powerpoint/2010/main" val="2770377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Incidens nyilvántartó - minta</a:t>
            </a:r>
          </a:p>
        </p:txBody>
      </p:sp>
      <p:graphicFrame>
        <p:nvGraphicFramePr>
          <p:cNvPr id="4" name="Tartalom helye 3"/>
          <p:cNvGraphicFramePr>
            <a:graphicFrameLocks noGrp="1"/>
          </p:cNvGraphicFramePr>
          <p:nvPr>
            <p:ph idx="1"/>
            <p:extLst>
              <p:ext uri="{D42A27DB-BD31-4B8C-83A1-F6EECF244321}">
                <p14:modId xmlns:p14="http://schemas.microsoft.com/office/powerpoint/2010/main" val="895070828"/>
              </p:ext>
            </p:extLst>
          </p:nvPr>
        </p:nvGraphicFramePr>
        <p:xfrm>
          <a:off x="1562100" y="1825625"/>
          <a:ext cx="9791698" cy="4699000"/>
        </p:xfrm>
        <a:graphic>
          <a:graphicData uri="http://schemas.openxmlformats.org/drawingml/2006/table">
            <a:tbl>
              <a:tblPr firstRow="1" bandRow="1">
                <a:tableStyleId>{5C22544A-7EE6-4342-B048-85BDC9FD1C3A}</a:tableStyleId>
              </a:tblPr>
              <a:tblGrid>
                <a:gridCol w="1398814">
                  <a:extLst>
                    <a:ext uri="{9D8B030D-6E8A-4147-A177-3AD203B41FA5}">
                      <a16:colId xmlns:a16="http://schemas.microsoft.com/office/drawing/2014/main" val="626760183"/>
                    </a:ext>
                  </a:extLst>
                </a:gridCol>
                <a:gridCol w="1398814">
                  <a:extLst>
                    <a:ext uri="{9D8B030D-6E8A-4147-A177-3AD203B41FA5}">
                      <a16:colId xmlns:a16="http://schemas.microsoft.com/office/drawing/2014/main" val="676389452"/>
                    </a:ext>
                  </a:extLst>
                </a:gridCol>
                <a:gridCol w="1398814">
                  <a:extLst>
                    <a:ext uri="{9D8B030D-6E8A-4147-A177-3AD203B41FA5}">
                      <a16:colId xmlns:a16="http://schemas.microsoft.com/office/drawing/2014/main" val="2660866581"/>
                    </a:ext>
                  </a:extLst>
                </a:gridCol>
                <a:gridCol w="1398814">
                  <a:extLst>
                    <a:ext uri="{9D8B030D-6E8A-4147-A177-3AD203B41FA5}">
                      <a16:colId xmlns:a16="http://schemas.microsoft.com/office/drawing/2014/main" val="3131449457"/>
                    </a:ext>
                  </a:extLst>
                </a:gridCol>
                <a:gridCol w="1398814">
                  <a:extLst>
                    <a:ext uri="{9D8B030D-6E8A-4147-A177-3AD203B41FA5}">
                      <a16:colId xmlns:a16="http://schemas.microsoft.com/office/drawing/2014/main" val="631889765"/>
                    </a:ext>
                  </a:extLst>
                </a:gridCol>
                <a:gridCol w="1398814">
                  <a:extLst>
                    <a:ext uri="{9D8B030D-6E8A-4147-A177-3AD203B41FA5}">
                      <a16:colId xmlns:a16="http://schemas.microsoft.com/office/drawing/2014/main" val="1315954946"/>
                    </a:ext>
                  </a:extLst>
                </a:gridCol>
                <a:gridCol w="1398814">
                  <a:extLst>
                    <a:ext uri="{9D8B030D-6E8A-4147-A177-3AD203B41FA5}">
                      <a16:colId xmlns:a16="http://schemas.microsoft.com/office/drawing/2014/main" val="2001025475"/>
                    </a:ext>
                  </a:extLst>
                </a:gridCol>
              </a:tblGrid>
              <a:tr h="370840">
                <a:tc>
                  <a:txBody>
                    <a:bodyPr/>
                    <a:lstStyle/>
                    <a:p>
                      <a:r>
                        <a:rPr lang="hu-HU" dirty="0"/>
                        <a:t>Sorszám</a:t>
                      </a:r>
                    </a:p>
                  </a:txBody>
                  <a:tcPr/>
                </a:tc>
                <a:tc>
                  <a:txBody>
                    <a:bodyPr/>
                    <a:lstStyle/>
                    <a:p>
                      <a:r>
                        <a:rPr lang="hu-HU" dirty="0"/>
                        <a:t>Incidens ideje</a:t>
                      </a:r>
                    </a:p>
                  </a:txBody>
                  <a:tcPr/>
                </a:tc>
                <a:tc>
                  <a:txBody>
                    <a:bodyPr/>
                    <a:lstStyle/>
                    <a:p>
                      <a:r>
                        <a:rPr lang="hu-HU" dirty="0"/>
                        <a:t>Leírása</a:t>
                      </a:r>
                    </a:p>
                  </a:txBody>
                  <a:tcPr/>
                </a:tc>
                <a:tc>
                  <a:txBody>
                    <a:bodyPr/>
                    <a:lstStyle/>
                    <a:p>
                      <a:r>
                        <a:rPr lang="hu-HU" dirty="0"/>
                        <a:t>Érintettek köre</a:t>
                      </a:r>
                    </a:p>
                  </a:txBody>
                  <a:tcPr/>
                </a:tc>
                <a:tc>
                  <a:txBody>
                    <a:bodyPr/>
                    <a:lstStyle/>
                    <a:p>
                      <a:r>
                        <a:rPr lang="hu-HU" dirty="0"/>
                        <a:t>Érintett adatok</a:t>
                      </a:r>
                    </a:p>
                  </a:txBody>
                  <a:tcPr/>
                </a:tc>
                <a:tc>
                  <a:txBody>
                    <a:bodyPr/>
                    <a:lstStyle/>
                    <a:p>
                      <a:r>
                        <a:rPr lang="hu-HU" dirty="0"/>
                        <a:t>Incidens hatása</a:t>
                      </a:r>
                    </a:p>
                  </a:txBody>
                  <a:tcPr/>
                </a:tc>
                <a:tc>
                  <a:txBody>
                    <a:bodyPr/>
                    <a:lstStyle/>
                    <a:p>
                      <a:r>
                        <a:rPr lang="hu-HU" sz="1700" dirty="0"/>
                        <a:t>Intézkedések</a:t>
                      </a:r>
                    </a:p>
                  </a:txBody>
                  <a:tcPr/>
                </a:tc>
                <a:extLst>
                  <a:ext uri="{0D108BD9-81ED-4DB2-BD59-A6C34878D82A}">
                    <a16:rowId xmlns:a16="http://schemas.microsoft.com/office/drawing/2014/main" val="3231047429"/>
                  </a:ext>
                </a:extLst>
              </a:tr>
              <a:tr h="370840">
                <a:tc>
                  <a:txBody>
                    <a:bodyPr/>
                    <a:lstStyle/>
                    <a:p>
                      <a:r>
                        <a:rPr lang="hu-HU" dirty="0"/>
                        <a:t>1/2018</a:t>
                      </a:r>
                    </a:p>
                  </a:txBody>
                  <a:tcPr/>
                </a:tc>
                <a:tc>
                  <a:txBody>
                    <a:bodyPr/>
                    <a:lstStyle/>
                    <a:p>
                      <a:r>
                        <a:rPr lang="hu-HU" dirty="0"/>
                        <a:t>2018.05.29.</a:t>
                      </a:r>
                    </a:p>
                  </a:txBody>
                  <a:tcPr/>
                </a:tc>
                <a:tc>
                  <a:txBody>
                    <a:bodyPr/>
                    <a:lstStyle/>
                    <a:p>
                      <a:r>
                        <a:rPr lang="hu-HU" sz="1500" dirty="0"/>
                        <a:t>Nemzetközi gépjármű-biztosítási kártya téves</a:t>
                      </a:r>
                      <a:r>
                        <a:rPr lang="hu-HU" sz="1500" baseline="0" dirty="0"/>
                        <a:t> helyre postázása</a:t>
                      </a:r>
                      <a:endParaRPr lang="hu-HU" sz="1500" dirty="0"/>
                    </a:p>
                  </a:txBody>
                  <a:tcPr/>
                </a:tc>
                <a:tc>
                  <a:txBody>
                    <a:bodyPr/>
                    <a:lstStyle/>
                    <a:p>
                      <a:r>
                        <a:rPr lang="hu-HU" dirty="0"/>
                        <a:t>Gipsz Jakab</a:t>
                      </a:r>
                    </a:p>
                  </a:txBody>
                  <a:tcPr/>
                </a:tc>
                <a:tc>
                  <a:txBody>
                    <a:bodyPr/>
                    <a:lstStyle/>
                    <a:p>
                      <a:r>
                        <a:rPr lang="hu-HU" sz="1500" dirty="0"/>
                        <a:t>Név, cím,</a:t>
                      </a:r>
                      <a:r>
                        <a:rPr lang="hu-HU" sz="1500" baseline="0" dirty="0"/>
                        <a:t> szerződésszám, gépjármű adatai</a:t>
                      </a:r>
                      <a:endParaRPr lang="hu-HU" sz="1500" dirty="0"/>
                    </a:p>
                  </a:txBody>
                  <a:tcPr/>
                </a:tc>
                <a:tc>
                  <a:txBody>
                    <a:bodyPr/>
                    <a:lstStyle/>
                    <a:p>
                      <a:r>
                        <a:rPr lang="hu-HU" sz="1500" dirty="0"/>
                        <a:t>Jogosulatlan</a:t>
                      </a:r>
                      <a:r>
                        <a:rPr lang="hu-HU" sz="1500" baseline="0" dirty="0"/>
                        <a:t> személy hozzáfért, ezt jelezte</a:t>
                      </a:r>
                      <a:endParaRPr lang="hu-HU" sz="1500" dirty="0"/>
                    </a:p>
                  </a:txBody>
                  <a:tcPr/>
                </a:tc>
                <a:tc>
                  <a:txBody>
                    <a:bodyPr/>
                    <a:lstStyle/>
                    <a:p>
                      <a:r>
                        <a:rPr lang="hu-HU" sz="1500" dirty="0">
                          <a:solidFill>
                            <a:srgbClr val="FF0000"/>
                          </a:solidFill>
                        </a:rPr>
                        <a:t>NAIH </a:t>
                      </a:r>
                      <a:r>
                        <a:rPr lang="hu-HU" sz="1500" dirty="0"/>
                        <a:t>és</a:t>
                      </a:r>
                      <a:r>
                        <a:rPr lang="hu-HU" sz="1500" baseline="0" dirty="0"/>
                        <a:t> ügyfél tájékoztatása, Z-nek megköszönni, hogy jelezte</a:t>
                      </a:r>
                      <a:endParaRPr lang="hu-HU" sz="1500" dirty="0"/>
                    </a:p>
                  </a:txBody>
                  <a:tcPr/>
                </a:tc>
                <a:extLst>
                  <a:ext uri="{0D108BD9-81ED-4DB2-BD59-A6C34878D82A}">
                    <a16:rowId xmlns:a16="http://schemas.microsoft.com/office/drawing/2014/main" val="700259776"/>
                  </a:ext>
                </a:extLst>
              </a:tr>
              <a:tr h="370840">
                <a:tc>
                  <a:txBody>
                    <a:bodyPr/>
                    <a:lstStyle/>
                    <a:p>
                      <a:r>
                        <a:rPr lang="hu-HU" dirty="0"/>
                        <a:t>2/2018</a:t>
                      </a:r>
                    </a:p>
                  </a:txBody>
                  <a:tcPr/>
                </a:tc>
                <a:tc>
                  <a:txBody>
                    <a:bodyPr/>
                    <a:lstStyle/>
                    <a:p>
                      <a:r>
                        <a:rPr lang="hu-HU" dirty="0"/>
                        <a:t>2018.06.13.</a:t>
                      </a:r>
                    </a:p>
                  </a:txBody>
                  <a:tcPr/>
                </a:tc>
                <a:tc>
                  <a:txBody>
                    <a:bodyPr/>
                    <a:lstStyle/>
                    <a:p>
                      <a:r>
                        <a:rPr lang="hu-HU" sz="1500" dirty="0"/>
                        <a:t>Hackertámadás</a:t>
                      </a:r>
                    </a:p>
                  </a:txBody>
                  <a:tcPr/>
                </a:tc>
                <a:tc>
                  <a:txBody>
                    <a:bodyPr/>
                    <a:lstStyle/>
                    <a:p>
                      <a:r>
                        <a:rPr lang="hu-HU" sz="1500" dirty="0"/>
                        <a:t>Valamennyi</a:t>
                      </a:r>
                      <a:r>
                        <a:rPr lang="hu-HU" sz="1500" baseline="0" dirty="0"/>
                        <a:t> ügyfél</a:t>
                      </a:r>
                      <a:endParaRPr lang="hu-HU" sz="1500" dirty="0"/>
                    </a:p>
                  </a:txBody>
                  <a:tcPr/>
                </a:tc>
                <a:tc>
                  <a:txBody>
                    <a:bodyPr/>
                    <a:lstStyle/>
                    <a:p>
                      <a:r>
                        <a:rPr lang="hu-HU" sz="1500" dirty="0"/>
                        <a:t>Név, cím, </a:t>
                      </a:r>
                      <a:br>
                        <a:rPr lang="hu-HU" sz="1500" dirty="0"/>
                      </a:br>
                      <a:r>
                        <a:rPr lang="hu-HU" sz="1500" dirty="0"/>
                        <a:t>e-mail cím, jelszó, </a:t>
                      </a:r>
                      <a:r>
                        <a:rPr lang="hu-HU" sz="1300" dirty="0"/>
                        <a:t>hitelkártyaadatok</a:t>
                      </a:r>
                    </a:p>
                  </a:txBody>
                  <a:tcPr/>
                </a:tc>
                <a:tc>
                  <a:txBody>
                    <a:bodyPr/>
                    <a:lstStyle/>
                    <a:p>
                      <a:r>
                        <a:rPr lang="hu-HU" sz="1500" dirty="0"/>
                        <a:t>Minden</a:t>
                      </a:r>
                      <a:r>
                        <a:rPr lang="hu-HU" sz="1500" baseline="0" dirty="0"/>
                        <a:t> ügyfél adatai veszélybe kerültek,</a:t>
                      </a:r>
                    </a:p>
                    <a:p>
                      <a:r>
                        <a:rPr lang="hu-HU" sz="1500" baseline="0" dirty="0"/>
                        <a:t>NAIH bejelentést igényel</a:t>
                      </a:r>
                      <a:endParaRPr lang="hu-HU" sz="1500" dirty="0"/>
                    </a:p>
                  </a:txBody>
                  <a:tcPr/>
                </a:tc>
                <a:tc>
                  <a:txBody>
                    <a:bodyPr/>
                    <a:lstStyle/>
                    <a:p>
                      <a:r>
                        <a:rPr lang="hu-HU" sz="1400" dirty="0"/>
                        <a:t>NAIH és érintettek tájékoztatása,</a:t>
                      </a:r>
                      <a:br>
                        <a:rPr lang="hu-HU" sz="1400" dirty="0"/>
                      </a:br>
                      <a:r>
                        <a:rPr lang="hu-HU" sz="1400" dirty="0"/>
                        <a:t>kártyák letiltása, jelszavak megváltoztatása</a:t>
                      </a:r>
                      <a:br>
                        <a:rPr lang="hu-HU" sz="1400" dirty="0"/>
                      </a:br>
                      <a:r>
                        <a:rPr lang="hu-HU" sz="1400" dirty="0"/>
                        <a:t>informatikai védelmi háló felülvizsgálata, megerősítése</a:t>
                      </a:r>
                    </a:p>
                  </a:txBody>
                  <a:tcPr/>
                </a:tc>
                <a:extLst>
                  <a:ext uri="{0D108BD9-81ED-4DB2-BD59-A6C34878D82A}">
                    <a16:rowId xmlns:a16="http://schemas.microsoft.com/office/drawing/2014/main" val="1942347237"/>
                  </a:ext>
                </a:extLst>
              </a:tr>
              <a:tr h="370840">
                <a:tc>
                  <a:txBody>
                    <a:bodyPr/>
                    <a:lstStyle/>
                    <a:p>
                      <a:endParaRPr lang="hu-HU" dirty="0"/>
                    </a:p>
                  </a:txBody>
                  <a:tcPr/>
                </a:tc>
                <a:tc>
                  <a:txBody>
                    <a:bodyPr/>
                    <a:lstStyle/>
                    <a:p>
                      <a:endParaRPr lang="hu-HU" dirty="0"/>
                    </a:p>
                  </a:txBody>
                  <a:tcPr/>
                </a:tc>
                <a:tc>
                  <a:txBody>
                    <a:bodyPr/>
                    <a:lstStyle/>
                    <a:p>
                      <a:endParaRPr lang="hu-HU" sz="1500" dirty="0"/>
                    </a:p>
                  </a:txBody>
                  <a:tcPr/>
                </a:tc>
                <a:tc>
                  <a:txBody>
                    <a:bodyPr/>
                    <a:lstStyle/>
                    <a:p>
                      <a:endParaRPr lang="hu-HU" sz="1500" dirty="0"/>
                    </a:p>
                  </a:txBody>
                  <a:tcPr/>
                </a:tc>
                <a:tc>
                  <a:txBody>
                    <a:bodyPr/>
                    <a:lstStyle/>
                    <a:p>
                      <a:endParaRPr lang="hu-HU" sz="1300" dirty="0"/>
                    </a:p>
                  </a:txBody>
                  <a:tcPr/>
                </a:tc>
                <a:tc>
                  <a:txBody>
                    <a:bodyPr/>
                    <a:lstStyle/>
                    <a:p>
                      <a:endParaRPr lang="hu-HU" sz="1500" dirty="0"/>
                    </a:p>
                  </a:txBody>
                  <a:tcPr/>
                </a:tc>
                <a:tc>
                  <a:txBody>
                    <a:bodyPr/>
                    <a:lstStyle/>
                    <a:p>
                      <a:endParaRPr lang="hu-HU" sz="1500" dirty="0"/>
                    </a:p>
                  </a:txBody>
                  <a:tcPr/>
                </a:tc>
                <a:extLst>
                  <a:ext uri="{0D108BD9-81ED-4DB2-BD59-A6C34878D82A}">
                    <a16:rowId xmlns:a16="http://schemas.microsoft.com/office/drawing/2014/main" val="3993222976"/>
                  </a:ext>
                </a:extLst>
              </a:tr>
            </a:tbl>
          </a:graphicData>
        </a:graphic>
      </p:graphicFrame>
    </p:spTree>
    <p:extLst>
      <p:ext uri="{BB962C8B-B14F-4D97-AF65-F5344CB8AC3E}">
        <p14:creationId xmlns:p14="http://schemas.microsoft.com/office/powerpoint/2010/main" val="970929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rtalom helye 3"/>
          <p:cNvPicPr>
            <a:picLocks noGrp="1" noChangeAspect="1"/>
          </p:cNvPicPr>
          <p:nvPr>
            <p:ph idx="1"/>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5261" y="80300"/>
            <a:ext cx="9219409" cy="6855663"/>
          </a:xfr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2" name="Cím 1"/>
          <p:cNvSpPr>
            <a:spLocks noGrp="1"/>
          </p:cNvSpPr>
          <p:nvPr>
            <p:ph type="title"/>
          </p:nvPr>
        </p:nvSpPr>
        <p:spPr>
          <a:xfrm>
            <a:off x="2324100" y="365125"/>
            <a:ext cx="9029700" cy="2984744"/>
          </a:xfrm>
        </p:spPr>
        <p:txBody>
          <a:bodyPr>
            <a:normAutofit/>
          </a:bodyPr>
          <a:lstStyle/>
          <a:p>
            <a:pPr algn="ctr"/>
            <a:r>
              <a:rPr lang="hu-HU" sz="6000" b="1" dirty="0">
                <a:solidFill>
                  <a:schemeClr val="accent5">
                    <a:lumMod val="20000"/>
                    <a:lumOff val="80000"/>
                  </a:schemeClr>
                </a:solidFill>
              </a:rPr>
              <a:t>Lépésről – lépésre </a:t>
            </a:r>
            <a:br>
              <a:rPr lang="hu-HU" sz="6000" b="1" dirty="0">
                <a:solidFill>
                  <a:schemeClr val="accent5">
                    <a:lumMod val="20000"/>
                    <a:lumOff val="80000"/>
                  </a:schemeClr>
                </a:solidFill>
              </a:rPr>
            </a:br>
            <a:r>
              <a:rPr lang="hu-HU" sz="6000" b="1" dirty="0">
                <a:solidFill>
                  <a:schemeClr val="accent5">
                    <a:lumMod val="20000"/>
                    <a:lumOff val="80000"/>
                  </a:schemeClr>
                </a:solidFill>
              </a:rPr>
              <a:t>a megvalósítás útján</a:t>
            </a:r>
          </a:p>
        </p:txBody>
      </p:sp>
    </p:spTree>
    <p:extLst>
      <p:ext uri="{BB962C8B-B14F-4D97-AF65-F5344CB8AC3E}">
        <p14:creationId xmlns:p14="http://schemas.microsoft.com/office/powerpoint/2010/main" val="338317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a:t>Legfontosabb teendők lépésről - lépésre</a:t>
            </a:r>
          </a:p>
        </p:txBody>
      </p:sp>
      <p:sp>
        <p:nvSpPr>
          <p:cNvPr id="3" name="Tartalom helye 2"/>
          <p:cNvSpPr>
            <a:spLocks noGrp="1"/>
          </p:cNvSpPr>
          <p:nvPr>
            <p:ph idx="1"/>
          </p:nvPr>
        </p:nvSpPr>
        <p:spPr>
          <a:xfrm>
            <a:off x="1562100" y="1825624"/>
            <a:ext cx="9791700" cy="4566383"/>
          </a:xfrm>
        </p:spPr>
        <p:txBody>
          <a:bodyPr>
            <a:noAutofit/>
          </a:bodyPr>
          <a:lstStyle/>
          <a:p>
            <a:r>
              <a:rPr lang="hu-HU" sz="1800" dirty="0"/>
              <a:t>Készítsen egy adatleltárt, vagyis írja össze, hogy milyen forrásból milyen adatokat kezel (munkajogviszonyból származó adatok, szerződések, ügyfelek adatai stb.). Ezt követően azonosítsa be, hogy mi számít személyes adatnak. Csak olyanok adatok legyenek a szervezet birtokában, amelyekre bizonyíthatóan szükség van és jogszerűen jutott hozzá.</a:t>
            </a:r>
          </a:p>
          <a:p>
            <a:r>
              <a:rPr lang="hu-HU" sz="1800" dirty="0"/>
              <a:t>Nézze meg, hogy a szervezetnél milyen eltérések vannak az eddigi adatkezelési gyakorlatban a GDPR-</a:t>
            </a:r>
            <a:r>
              <a:rPr lang="hu-HU" sz="1800" dirty="0" err="1"/>
              <a:t>ban</a:t>
            </a:r>
            <a:r>
              <a:rPr lang="hu-HU" sz="1800" dirty="0"/>
              <a:t> előírtakhoz képest! Ilyen lehet akár a hozzájárulás alapján kezelt adatok esetében az adatot szolgáltató részére adott tájékoztatás megfelel-e a GDPR előírásainak, adatkezeléssel kapcsolatos nyilvántartások pl. adatkezelési nyilvántartás, adattovábbítási nyilvántartás, adatvédelmi incidens stb., az adatkezelés jogalapja, IT biztonsági előírások.</a:t>
            </a:r>
          </a:p>
          <a:p>
            <a:r>
              <a:rPr lang="hu-HU" sz="1800" dirty="0" err="1"/>
              <a:t>Győződjön</a:t>
            </a:r>
            <a:r>
              <a:rPr lang="hu-HU" sz="1800" dirty="0"/>
              <a:t> meg róla, hogy rendelkezik a már szükségtelen adatok biztonságos megsemmisítésére vonatkozó gyakorlattal és eszközökkel (pl. iratmegsemmisítő)!</a:t>
            </a:r>
          </a:p>
          <a:p>
            <a:r>
              <a:rPr lang="hu-HU" sz="1800" dirty="0"/>
              <a:t>Határozza meg, hogy kinek milyen adatokhoz lehet jogszerű hozzáférése a szervezetnél, gondoskodjanak az iratok és egyéb adathordozók (pl. CD, </a:t>
            </a:r>
            <a:r>
              <a:rPr lang="hu-HU" sz="1800" dirty="0" err="1"/>
              <a:t>pendrive</a:t>
            </a:r>
            <a:r>
              <a:rPr lang="hu-HU" sz="1800" dirty="0"/>
              <a:t>) megfelelő tárolásról!</a:t>
            </a:r>
          </a:p>
          <a:p>
            <a:r>
              <a:rPr lang="hu-HU" sz="1800" dirty="0"/>
              <a:t>Ellenőrizze szabályzatait! Bizonyosodjon meg róla, hogy az új alapelvek mind szerepelnek az ügyrendi szabályzatokban! Új alapelvek: a kifejezett hozzájárulás, az adatok törlésére való jog, az adathordozhatósághoz való jog és a tiltakozáshoz való jog.</a:t>
            </a:r>
          </a:p>
          <a:p>
            <a:endParaRPr lang="hu-HU" sz="1200" dirty="0"/>
          </a:p>
        </p:txBody>
      </p:sp>
    </p:spTree>
    <p:extLst>
      <p:ext uri="{BB962C8B-B14F-4D97-AF65-F5344CB8AC3E}">
        <p14:creationId xmlns:p14="http://schemas.microsoft.com/office/powerpoint/2010/main" val="513705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066192" y="365125"/>
            <a:ext cx="9478108" cy="1325563"/>
          </a:xfrm>
        </p:spPr>
        <p:txBody>
          <a:bodyPr>
            <a:normAutofit fontScale="90000"/>
          </a:bodyPr>
          <a:lstStyle/>
          <a:p>
            <a:r>
              <a:rPr lang="hu-HU" dirty="0"/>
              <a:t>Legfontosabb teendők lépésről – lépésre 2.</a:t>
            </a:r>
          </a:p>
        </p:txBody>
      </p:sp>
      <p:sp>
        <p:nvSpPr>
          <p:cNvPr id="3" name="Tartalom helye 2"/>
          <p:cNvSpPr>
            <a:spLocks noGrp="1"/>
          </p:cNvSpPr>
          <p:nvPr>
            <p:ph idx="1"/>
          </p:nvPr>
        </p:nvSpPr>
        <p:spPr>
          <a:xfrm>
            <a:off x="1591408" y="1600199"/>
            <a:ext cx="10418884" cy="5117123"/>
          </a:xfrm>
        </p:spPr>
        <p:txBody>
          <a:bodyPr>
            <a:normAutofit/>
          </a:bodyPr>
          <a:lstStyle/>
          <a:p>
            <a:r>
              <a:rPr lang="hu-HU" sz="1800" dirty="0"/>
              <a:t>Dolgozzon ki eljárásmódot az adatvédelmi incidens jelentésére és elhárítására! Az </a:t>
            </a:r>
            <a:r>
              <a:rPr lang="hu-HU" sz="1800" b="1" dirty="0"/>
              <a:t>adatvédelmi incidens</a:t>
            </a:r>
            <a:r>
              <a:rPr lang="hu-HU" sz="1800" dirty="0"/>
              <a:t> a rendelet értelmében a biztonság olyan sérülése, amely a továbbított, tárolt vagy más módon kezelt személyes adatok véletlen vagy jogellenes megsemmisítését, elvesztését, megváltoztatását, jogosulatlan közlését vagy az azokhoz való jogosulatlan hozzáférést eredményezi.</a:t>
            </a:r>
          </a:p>
          <a:p>
            <a:r>
              <a:rPr lang="hu-HU" sz="1800" dirty="0"/>
              <a:t>Vizsgálja át a </a:t>
            </a:r>
            <a:r>
              <a:rPr lang="hu-HU" sz="1800" dirty="0" err="1"/>
              <a:t>szerveztüknél</a:t>
            </a:r>
            <a:r>
              <a:rPr lang="hu-HU" sz="1800" dirty="0"/>
              <a:t> megtalálható szerződéseket, beleértve a beszállítói szerződéseket is, mivel a beszerzési folyamatokba be kell építeni elvárásként a rendeletnek való megfelelést.</a:t>
            </a:r>
          </a:p>
          <a:p>
            <a:r>
              <a:rPr lang="hu-HU" sz="1800" dirty="0"/>
              <a:t>Külön rendelkezni kell arról, hogy harmadik félnek milyen adatokat lehet átadni.</a:t>
            </a:r>
          </a:p>
          <a:p>
            <a:r>
              <a:rPr lang="hu-HU" sz="1800" dirty="0"/>
              <a:t>Készítse fel a kollégákat is az adatvédelmi feladatokra, szükség esetén vegye fontolóra adatvédelmi biztos kinevezését, bizonyos esetekben ez kötelező.</a:t>
            </a:r>
          </a:p>
          <a:p>
            <a:r>
              <a:rPr lang="hu-HU" sz="1800" dirty="0"/>
              <a:t>Ellenőrizze az IT biztonságot, kellően erős informatikai védelemmel rendelkezik e (pl. tűzfal), a szoftverek, amiket használ megfelelnek-e a GDPR elvárásainak,</a:t>
            </a:r>
          </a:p>
          <a:p>
            <a:r>
              <a:rPr lang="hu-HU" sz="1800" dirty="0"/>
              <a:t>A GDPR-</a:t>
            </a:r>
            <a:r>
              <a:rPr lang="hu-HU" sz="1800" dirty="0" err="1"/>
              <a:t>nak</a:t>
            </a:r>
            <a:r>
              <a:rPr lang="hu-HU" sz="1800" dirty="0"/>
              <a:t> történő megfelelést nem lehet egy alkalommal letudni, mivel a változó környezet folyamatos beavatkozást igényel. Rendszeresen vizsgálja meg, hogy meg tud-e felelni szervezete a GDPR-</a:t>
            </a:r>
            <a:r>
              <a:rPr lang="hu-HU" sz="1800" dirty="0" err="1"/>
              <a:t>nak</a:t>
            </a:r>
            <a:r>
              <a:rPr lang="hu-HU" sz="1800" dirty="0"/>
              <a:t>, azonosítsa az esetleges problémákat és orvosolja azokat!</a:t>
            </a:r>
          </a:p>
          <a:p>
            <a:r>
              <a:rPr lang="hu-HU" sz="1800" dirty="0"/>
              <a:t>A GDPR hatályba lépéséig ez egy intenzív felkészülési szakaszt jelentett, el kellett végezni a selejtezést és gondoskodni kellett a fölösleges iratok biztonságos megsemmisítéséről. Május 25. után pedig folyamatosan kell végezni ezt a tevékenységet, hogy a </a:t>
            </a:r>
            <a:r>
              <a:rPr lang="hu-HU" sz="1800" dirty="0" err="1"/>
              <a:t>civill</a:t>
            </a:r>
            <a:r>
              <a:rPr lang="hu-HU" sz="1800" dirty="0"/>
              <a:t> szervezet is eleget tudjon tenni a GDPR-</a:t>
            </a:r>
            <a:r>
              <a:rPr lang="hu-HU" sz="1800" dirty="0" err="1"/>
              <a:t>ban</a:t>
            </a:r>
            <a:r>
              <a:rPr lang="hu-HU" sz="1800" dirty="0"/>
              <a:t> előírtaknak.</a:t>
            </a:r>
          </a:p>
          <a:p>
            <a:endParaRPr lang="hu-HU" dirty="0"/>
          </a:p>
        </p:txBody>
      </p:sp>
    </p:spTree>
    <p:extLst>
      <p:ext uri="{BB962C8B-B14F-4D97-AF65-F5344CB8AC3E}">
        <p14:creationId xmlns:p14="http://schemas.microsoft.com/office/powerpoint/2010/main" val="2832961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49469" y="365125"/>
            <a:ext cx="11204331" cy="1325563"/>
          </a:xfrm>
        </p:spPr>
        <p:txBody>
          <a:bodyPr>
            <a:normAutofit/>
          </a:bodyPr>
          <a:lstStyle/>
          <a:p>
            <a:r>
              <a:rPr lang="hu-HU" sz="6000" dirty="0"/>
              <a:t>Fogalmak</a:t>
            </a:r>
          </a:p>
        </p:txBody>
      </p:sp>
      <p:sp>
        <p:nvSpPr>
          <p:cNvPr id="3" name="Tartalom helye 2"/>
          <p:cNvSpPr>
            <a:spLocks noGrp="1"/>
          </p:cNvSpPr>
          <p:nvPr>
            <p:ph idx="1"/>
          </p:nvPr>
        </p:nvSpPr>
        <p:spPr/>
        <p:txBody>
          <a:bodyPr>
            <a:normAutofit lnSpcReduction="10000"/>
          </a:bodyPr>
          <a:lstStyle/>
          <a:p>
            <a:r>
              <a:rPr lang="hu-HU" dirty="0"/>
              <a:t>„adatkezelő”: az a természetes vagy jogi személy, közhatalmi szerv, ügynökség vagy bármely egyéb szerv, amely a személyes adatok kezelésének céljait és eszközeit önállóan vagy másokkal együtt meghatározza; ha az adatkezelés céljait és eszközeit az uniós vagy a tagállami jog határozza meg, az adatkezelőt vagy az adatkezelő kijelölésére vonatkozó különös szempontokat az uniós vagy a tagállami jog is meghatározhatja; </a:t>
            </a:r>
          </a:p>
          <a:p>
            <a:endParaRPr lang="hu-HU" dirty="0"/>
          </a:p>
          <a:p>
            <a:r>
              <a:rPr lang="hu-HU" dirty="0"/>
              <a:t>„adatfeldolgozó”: az a természetes vagy jogi személy, közhatalmi szerv, ügynökség vagy bármely egyéb szerv, amely az adatkezelő nevében személyes adatokat kezel; </a:t>
            </a:r>
          </a:p>
        </p:txBody>
      </p:sp>
    </p:spTree>
    <p:extLst>
      <p:ext uri="{BB962C8B-B14F-4D97-AF65-F5344CB8AC3E}">
        <p14:creationId xmlns:p14="http://schemas.microsoft.com/office/powerpoint/2010/main" val="421374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BB9FB9E-2F40-4067-944A-6266F558B798}"/>
              </a:ext>
            </a:extLst>
          </p:cNvPr>
          <p:cNvSpPr>
            <a:spLocks noGrp="1"/>
          </p:cNvSpPr>
          <p:nvPr>
            <p:ph type="title"/>
          </p:nvPr>
        </p:nvSpPr>
        <p:spPr>
          <a:xfrm>
            <a:off x="781235" y="365127"/>
            <a:ext cx="10572565" cy="185290"/>
          </a:xfrm>
        </p:spPr>
        <p:txBody>
          <a:bodyPr>
            <a:normAutofit fontScale="90000"/>
          </a:bodyPr>
          <a:lstStyle/>
          <a:p>
            <a:r>
              <a:rPr lang="hu-HU" dirty="0"/>
              <a:t>https://naih.hu</a:t>
            </a:r>
          </a:p>
        </p:txBody>
      </p:sp>
      <p:pic>
        <p:nvPicPr>
          <p:cNvPr id="5" name="Tartalom helye 4">
            <a:extLst>
              <a:ext uri="{FF2B5EF4-FFF2-40B4-BE49-F238E27FC236}">
                <a16:creationId xmlns:a16="http://schemas.microsoft.com/office/drawing/2014/main" id="{FBCB303D-0A9B-473A-9110-1169CBBB7DBA}"/>
              </a:ext>
            </a:extLst>
          </p:cNvPr>
          <p:cNvPicPr>
            <a:picLocks noGrp="1" noChangeAspect="1"/>
          </p:cNvPicPr>
          <p:nvPr>
            <p:ph idx="1"/>
          </p:nvPr>
        </p:nvPicPr>
        <p:blipFill>
          <a:blip r:embed="rId3"/>
          <a:stretch>
            <a:fillRect/>
          </a:stretch>
        </p:blipFill>
        <p:spPr>
          <a:xfrm>
            <a:off x="677788" y="719092"/>
            <a:ext cx="10810998" cy="5965794"/>
          </a:xfrm>
        </p:spPr>
      </p:pic>
    </p:spTree>
    <p:extLst>
      <p:ext uri="{BB962C8B-B14F-4D97-AF65-F5344CB8AC3E}">
        <p14:creationId xmlns:p14="http://schemas.microsoft.com/office/powerpoint/2010/main" val="32410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819EE27-3137-484D-8159-AE595909DB43}"/>
              </a:ext>
            </a:extLst>
          </p:cNvPr>
          <p:cNvSpPr>
            <a:spLocks noGrp="1"/>
          </p:cNvSpPr>
          <p:nvPr>
            <p:ph type="title"/>
          </p:nvPr>
        </p:nvSpPr>
        <p:spPr/>
        <p:txBody>
          <a:bodyPr/>
          <a:lstStyle/>
          <a:p>
            <a:r>
              <a:rPr lang="hu-HU" dirty="0"/>
              <a:t>Könnyen érthető honlapok</a:t>
            </a:r>
          </a:p>
        </p:txBody>
      </p:sp>
      <p:sp>
        <p:nvSpPr>
          <p:cNvPr id="3" name="Tartalom helye 2">
            <a:extLst>
              <a:ext uri="{FF2B5EF4-FFF2-40B4-BE49-F238E27FC236}">
                <a16:creationId xmlns:a16="http://schemas.microsoft.com/office/drawing/2014/main" id="{6C8A59A0-A5A2-4F73-B36B-8F21B4EBFEE4}"/>
              </a:ext>
            </a:extLst>
          </p:cNvPr>
          <p:cNvSpPr>
            <a:spLocks noGrp="1"/>
          </p:cNvSpPr>
          <p:nvPr>
            <p:ph idx="1"/>
          </p:nvPr>
        </p:nvSpPr>
        <p:spPr>
          <a:xfrm>
            <a:off x="1562100" y="2325950"/>
            <a:ext cx="9791700" cy="3851012"/>
          </a:xfrm>
        </p:spPr>
        <p:txBody>
          <a:bodyPr/>
          <a:lstStyle/>
          <a:p>
            <a:r>
              <a:rPr lang="hu-HU" u="sng" dirty="0">
                <a:hlinkClick r:id="rId2"/>
              </a:rPr>
              <a:t>https://ec.europa.eu/info/law/law-topic/data-protection/reform/rules-business-and-organisations_hu</a:t>
            </a:r>
            <a:endParaRPr lang="hu-HU" dirty="0"/>
          </a:p>
          <a:p>
            <a:r>
              <a:rPr lang="hu-HU" dirty="0"/>
              <a:t> </a:t>
            </a:r>
          </a:p>
          <a:p>
            <a:r>
              <a:rPr lang="hu-HU" b="1" u="sng" dirty="0">
                <a:hlinkClick r:id="rId3"/>
              </a:rPr>
              <a:t>https://ec.europa.eu/justice/smedataprotect/index_hu.htm</a:t>
            </a:r>
            <a:endParaRPr lang="hu-HU" dirty="0"/>
          </a:p>
          <a:p>
            <a:endParaRPr lang="hu-HU" dirty="0"/>
          </a:p>
        </p:txBody>
      </p:sp>
    </p:spTree>
    <p:extLst>
      <p:ext uri="{BB962C8B-B14F-4D97-AF65-F5344CB8AC3E}">
        <p14:creationId xmlns:p14="http://schemas.microsoft.com/office/powerpoint/2010/main" val="2470811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247775" y="365125"/>
            <a:ext cx="10591800" cy="1006475"/>
          </a:xfrm>
        </p:spPr>
        <p:txBody>
          <a:bodyPr>
            <a:normAutofit/>
          </a:bodyPr>
          <a:lstStyle/>
          <a:p>
            <a:pPr algn="ctr"/>
            <a:r>
              <a:rPr lang="hu-HU" sz="6000" dirty="0"/>
              <a:t>Adatvédelmi tisztviselő 1.</a:t>
            </a:r>
          </a:p>
        </p:txBody>
      </p:sp>
      <p:sp>
        <p:nvSpPr>
          <p:cNvPr id="3" name="Tartalom helye 2"/>
          <p:cNvSpPr>
            <a:spLocks noGrp="1"/>
          </p:cNvSpPr>
          <p:nvPr>
            <p:ph idx="1"/>
          </p:nvPr>
        </p:nvSpPr>
        <p:spPr>
          <a:xfrm>
            <a:off x="1476374" y="1529862"/>
            <a:ext cx="10553701" cy="2623037"/>
          </a:xfrm>
        </p:spPr>
        <p:txBody>
          <a:bodyPr>
            <a:normAutofit fontScale="62500" lnSpcReduction="20000"/>
          </a:bodyPr>
          <a:lstStyle/>
          <a:p>
            <a:r>
              <a:rPr lang="hu-HU" dirty="0"/>
              <a:t>Az adatkezelő és az adatfeldolgozó adatvédelmi tisztviselőt jelöl ki minden olyan esetben, amikor: </a:t>
            </a:r>
          </a:p>
          <a:p>
            <a:r>
              <a:rPr lang="hu-HU" dirty="0"/>
              <a:t>a) az adatkezelést közhatalmi szervek vagy egyéb, közfeladatot ellátó szervek végzik, kivéve az igazságszolgáltatási feladatkörükben eljáró bíróságokat; </a:t>
            </a:r>
          </a:p>
          <a:p>
            <a:r>
              <a:rPr lang="hu-HU" dirty="0"/>
              <a:t>b) az adatkezelő vagy az adatfeldolgozó fő tevékenységei olyan adatkezelési műveleteket foglalnak magukban, amelyek jellegüknél, hatókörüknél és/vagy céljaiknál fogva az érintettek rendszeres és szisztematikus, nagymértékű megfigyelését teszik szükségessé; </a:t>
            </a:r>
          </a:p>
          <a:p>
            <a:r>
              <a:rPr lang="hu-HU" dirty="0"/>
              <a:t>c) az adatkezelő vagy az adatfeldolgozó fő tevékenységei a személyes adatok 9. cikk szerinti különleges kategóriáinak és a 10. cikkben említett, büntetőjogi felelősség megállapítására vonatkozó határozatokra és bűncselekményekre vonatkozó adatok nagy számban történő kezelését foglalják magukban. </a:t>
            </a:r>
          </a:p>
          <a:p>
            <a:r>
              <a:rPr lang="hu-HU" dirty="0"/>
              <a:t>(2) A vállalkozáscsoport közös adatvédelmi tisztviselőt is kijelölhet, ha az adatvédelmi tisztviselő valamennyi tevékenységi helyről könnyen elérhető. </a:t>
            </a:r>
          </a:p>
          <a:p>
            <a:endParaRPr lang="hu-HU" dirty="0"/>
          </a:p>
          <a:p>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0134" y="4238147"/>
            <a:ext cx="3599942" cy="2515077"/>
          </a:xfrm>
          <a:prstGeom prst="rect">
            <a:avLst/>
          </a:prstGeom>
        </p:spPr>
      </p:pic>
      <p:sp>
        <p:nvSpPr>
          <p:cNvPr id="5" name="Szövegdoboz 4"/>
          <p:cNvSpPr txBox="1"/>
          <p:nvPr/>
        </p:nvSpPr>
        <p:spPr>
          <a:xfrm>
            <a:off x="1476374" y="4341522"/>
            <a:ext cx="6819900" cy="2308324"/>
          </a:xfrm>
          <a:prstGeom prst="rect">
            <a:avLst/>
          </a:prstGeom>
          <a:noFill/>
          <a:ln>
            <a:noFill/>
          </a:ln>
        </p:spPr>
        <p:txBody>
          <a:bodyPr wrap="square" rtlCol="0" anchor="ctr" anchorCtr="1">
            <a:spAutoFit/>
          </a:bodyPr>
          <a:lstStyle/>
          <a:p>
            <a:endParaRPr lang="hu-HU" dirty="0"/>
          </a:p>
          <a:p>
            <a:r>
              <a:rPr lang="hu-HU" dirty="0"/>
              <a:t>Az (1) bekezdésben foglaltaktól eltérő esetekben az adatkezelő vagy az adatfeldolgozó, illetve az adatkezelők vagy adatfeldolgozók kategóriáit képviselő egyesületek és egyéb szervezetek adatvédelmi tisztviselőt jelölhetnek ki, vagy ha ezt uniós vagy tagállami jog írja elő, kötelesek kijelölni. Az adatkezelőket vagy adatfeldolgozókat képviselő ilyen egyesületek és egyéb szervezetek nevében az adatvédelmi tisztviselő eljárhat. </a:t>
            </a:r>
          </a:p>
        </p:txBody>
      </p:sp>
    </p:spTree>
    <p:extLst>
      <p:ext uri="{BB962C8B-B14F-4D97-AF65-F5344CB8AC3E}">
        <p14:creationId xmlns:p14="http://schemas.microsoft.com/office/powerpoint/2010/main" val="39182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390650" y="269875"/>
            <a:ext cx="10591800" cy="1006475"/>
          </a:xfrm>
        </p:spPr>
        <p:txBody>
          <a:bodyPr>
            <a:normAutofit/>
          </a:bodyPr>
          <a:lstStyle/>
          <a:p>
            <a:pPr algn="ctr"/>
            <a:r>
              <a:rPr lang="hu-HU" sz="6000" dirty="0"/>
              <a:t>Adatvédelmi tisztviselő 2.</a:t>
            </a:r>
          </a:p>
        </p:txBody>
      </p:sp>
      <p:pic>
        <p:nvPicPr>
          <p:cNvPr id="4" name="Kép 3"/>
          <p:cNvPicPr>
            <a:picLocks noChangeAspect="1"/>
          </p:cNvPicPr>
          <p:nvPr/>
        </p:nvPicPr>
        <p:blipFill>
          <a:blip r:embed="rId2">
            <a:extLst>
              <a:ext uri="{BEBA8EAE-BF5A-486C-A8C5-ECC9F3942E4B}">
                <a14:imgProps xmlns:a14="http://schemas.microsoft.com/office/drawing/2010/main">
                  <a14:imgLayer r:embed="rId3">
                    <a14:imgEffect>
                      <a14:backgroundRemoval t="14800" b="84600" l="1000" r="100000"/>
                    </a14:imgEffect>
                  </a14:imgLayer>
                </a14:imgProps>
              </a:ext>
              <a:ext uri="{28A0092B-C50C-407E-A947-70E740481C1C}">
                <a14:useLocalDpi xmlns:a14="http://schemas.microsoft.com/office/drawing/2010/main" val="0"/>
              </a:ext>
            </a:extLst>
          </a:blip>
          <a:stretch>
            <a:fillRect/>
          </a:stretch>
        </p:blipFill>
        <p:spPr>
          <a:xfrm rot="1929606">
            <a:off x="9191641" y="4026427"/>
            <a:ext cx="2895584" cy="2895584"/>
          </a:xfrm>
          <a:prstGeom prst="rect">
            <a:avLst/>
          </a:prstGeom>
        </p:spPr>
      </p:pic>
      <p:sp>
        <p:nvSpPr>
          <p:cNvPr id="5" name="Szövegdoboz 4"/>
          <p:cNvSpPr txBox="1"/>
          <p:nvPr/>
        </p:nvSpPr>
        <p:spPr>
          <a:xfrm>
            <a:off x="1571625" y="1499028"/>
            <a:ext cx="10410825" cy="2308324"/>
          </a:xfrm>
          <a:prstGeom prst="rect">
            <a:avLst/>
          </a:prstGeom>
          <a:noFill/>
          <a:ln>
            <a:noFill/>
          </a:ln>
        </p:spPr>
        <p:txBody>
          <a:bodyPr wrap="square" rtlCol="0" anchor="ctr" anchorCtr="1">
            <a:spAutoFit/>
          </a:bodyPr>
          <a:lstStyle/>
          <a:p>
            <a:pPr marL="285750" indent="-285750">
              <a:buFont typeface="Arial" panose="020B0604020202020204" pitchFamily="34" charset="0"/>
              <a:buChar char="•"/>
            </a:pPr>
            <a:r>
              <a:rPr lang="hu-HU" dirty="0"/>
              <a:t>Az adatvédelmi tisztviselőt szakmai rátermettség és különösen az adatvédelmi jog és gyakorlat szakértői szintű ismerete, a feladatok ellátására való alkalmasság alapján kell kijelölni.</a:t>
            </a:r>
          </a:p>
          <a:p>
            <a:pPr marL="285750" indent="-285750">
              <a:buFont typeface="Arial" panose="020B0604020202020204" pitchFamily="34" charset="0"/>
              <a:buChar char="•"/>
            </a:pPr>
            <a:endParaRPr lang="hu-HU" dirty="0"/>
          </a:p>
          <a:p>
            <a:pPr marL="285750" indent="-285750">
              <a:buFont typeface="Arial" panose="020B0604020202020204" pitchFamily="34" charset="0"/>
              <a:buChar char="•"/>
            </a:pPr>
            <a:r>
              <a:rPr lang="hu-HU" dirty="0"/>
              <a:t>Az adatvédelmi tisztviselő az adatkezelő vagy az adatfeldolgozó alkalmazottja lehet, vagy szolgáltatási szerződés keretében láthatja el a feladatait. </a:t>
            </a:r>
          </a:p>
          <a:p>
            <a:pPr marL="285750" indent="-285750">
              <a:buFont typeface="Arial" panose="020B0604020202020204" pitchFamily="34" charset="0"/>
              <a:buChar char="•"/>
            </a:pPr>
            <a:endParaRPr lang="hu-HU" dirty="0"/>
          </a:p>
          <a:p>
            <a:pPr marL="285750" indent="-285750">
              <a:buFont typeface="Arial" panose="020B0604020202020204" pitchFamily="34" charset="0"/>
              <a:buChar char="•"/>
            </a:pPr>
            <a:r>
              <a:rPr lang="hu-HU" dirty="0"/>
              <a:t>Az adatkezelő vagy az adatfeldolgozó közzéteszi az adatvédelmi tisztviselő nevét és elérhetőségét, és azokat a felügyeleti hatósággal közli.</a:t>
            </a:r>
          </a:p>
        </p:txBody>
      </p:sp>
      <p:sp>
        <p:nvSpPr>
          <p:cNvPr id="6" name="Szövegdoboz 5"/>
          <p:cNvSpPr txBox="1"/>
          <p:nvPr/>
        </p:nvSpPr>
        <p:spPr>
          <a:xfrm>
            <a:off x="949568" y="4011067"/>
            <a:ext cx="8264769" cy="2554545"/>
          </a:xfrm>
          <a:prstGeom prst="rect">
            <a:avLst/>
          </a:prstGeom>
          <a:noFill/>
          <a:ln>
            <a:noFill/>
          </a:ln>
        </p:spPr>
        <p:txBody>
          <a:bodyPr wrap="square" rtlCol="0" anchor="ctr" anchorCtr="1">
            <a:spAutoFit/>
          </a:bodyPr>
          <a:lstStyle/>
          <a:p>
            <a:r>
              <a:rPr lang="hu-HU" sz="1600" dirty="0"/>
              <a:t>Az adatkezelő és az adatfeldolgozó biztosítja, hogy az adatvédelmi tisztviselő a feladatai ellátásával kapcsolatban utasításokat senkitől ne fogadjon el. Az adatkezelő vagy az adatfeldolgozó az adatvédelmi tisztviselőt feladatai ellátásával összefüggésben nem bocsáthatja el és szankcióval nem sújthatja. </a:t>
            </a:r>
          </a:p>
          <a:p>
            <a:endParaRPr lang="hu-HU" sz="1600" dirty="0"/>
          </a:p>
          <a:p>
            <a:r>
              <a:rPr lang="hu-HU" sz="1600" dirty="0"/>
              <a:t>Az adatvédelmi tisztviselő közvetlenül az adatkezelő vagy az adatfeldolgozó legfelső vezetésének tartozik felelősséggel. </a:t>
            </a:r>
          </a:p>
          <a:p>
            <a:endParaRPr lang="hu-HU" sz="1600" dirty="0"/>
          </a:p>
          <a:p>
            <a:r>
              <a:rPr lang="hu-HU" sz="1600" dirty="0"/>
              <a:t>Az érintettek a személyes adataik kezeléséhez és az e rendelet szerinti jogaik gyakorlásához kapcsolódó valamennyi kérdésben az adatvédelmi tisztviselőhöz fordulhatnak. </a:t>
            </a:r>
          </a:p>
        </p:txBody>
      </p:sp>
    </p:spTree>
    <p:extLst>
      <p:ext uri="{BB962C8B-B14F-4D97-AF65-F5344CB8AC3E}">
        <p14:creationId xmlns:p14="http://schemas.microsoft.com/office/powerpoint/2010/main" val="406551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5508"/>
            <a:ext cx="12256476" cy="6963508"/>
          </a:xfrm>
          <a:prstGeom prst="rect">
            <a:avLst/>
          </a:prstGeom>
        </p:spPr>
      </p:pic>
      <p:sp>
        <p:nvSpPr>
          <p:cNvPr id="2" name="Cím 1"/>
          <p:cNvSpPr>
            <a:spLocks noGrp="1"/>
          </p:cNvSpPr>
          <p:nvPr>
            <p:ph type="title"/>
          </p:nvPr>
        </p:nvSpPr>
        <p:spPr>
          <a:xfrm>
            <a:off x="817685" y="254976"/>
            <a:ext cx="10536115" cy="2382715"/>
          </a:xfrm>
        </p:spPr>
        <p:txBody>
          <a:bodyPr>
            <a:noAutofit/>
          </a:bodyPr>
          <a:lstStyle/>
          <a:p>
            <a:r>
              <a:rPr lang="hu-HU" sz="6000" dirty="0"/>
              <a:t>Köszönöm megtisztelő figyelmüket!</a:t>
            </a:r>
          </a:p>
        </p:txBody>
      </p:sp>
    </p:spTree>
    <p:extLst>
      <p:ext uri="{BB962C8B-B14F-4D97-AF65-F5344CB8AC3E}">
        <p14:creationId xmlns:p14="http://schemas.microsoft.com/office/powerpoint/2010/main" val="295857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tretch>
            <a:fillRect/>
          </a:stretch>
        </p:blipFill>
        <p:spPr>
          <a:xfrm>
            <a:off x="7653337" y="1027906"/>
            <a:ext cx="3775582" cy="469399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Cím 1"/>
          <p:cNvSpPr>
            <a:spLocks noGrp="1"/>
          </p:cNvSpPr>
          <p:nvPr>
            <p:ph type="title"/>
          </p:nvPr>
        </p:nvSpPr>
        <p:spPr/>
        <p:txBody>
          <a:bodyPr/>
          <a:lstStyle/>
          <a:p>
            <a:r>
              <a:rPr lang="hu-HU" sz="6000" dirty="0"/>
              <a:t>Alapelvek</a:t>
            </a:r>
          </a:p>
        </p:txBody>
      </p:sp>
      <p:sp>
        <p:nvSpPr>
          <p:cNvPr id="3" name="Tartalom helye 2"/>
          <p:cNvSpPr>
            <a:spLocks noGrp="1"/>
          </p:cNvSpPr>
          <p:nvPr>
            <p:ph idx="1"/>
          </p:nvPr>
        </p:nvSpPr>
        <p:spPr>
          <a:xfrm>
            <a:off x="1562100" y="1825625"/>
            <a:ext cx="5946531" cy="4351338"/>
          </a:xfrm>
        </p:spPr>
        <p:txBody>
          <a:bodyPr/>
          <a:lstStyle/>
          <a:p>
            <a:r>
              <a:rPr lang="hu-HU" dirty="0"/>
              <a:t>Jogszerűség, tisztességes eljárás és átláthatóság</a:t>
            </a:r>
          </a:p>
          <a:p>
            <a:r>
              <a:rPr lang="hu-HU" dirty="0"/>
              <a:t>Célhoz kötöttség</a:t>
            </a:r>
          </a:p>
          <a:p>
            <a:r>
              <a:rPr lang="hu-HU" dirty="0"/>
              <a:t>Adattakarékosság</a:t>
            </a:r>
          </a:p>
          <a:p>
            <a:r>
              <a:rPr lang="hu-HU" dirty="0"/>
              <a:t>Pontosság</a:t>
            </a:r>
          </a:p>
          <a:p>
            <a:r>
              <a:rPr lang="hu-HU" dirty="0"/>
              <a:t>Korlátozott tárolhatóság</a:t>
            </a:r>
          </a:p>
          <a:p>
            <a:r>
              <a:rPr lang="hu-HU" dirty="0"/>
              <a:t>Integritás és bizalmas jelleg</a:t>
            </a:r>
          </a:p>
          <a:p>
            <a:r>
              <a:rPr lang="hu-HU" dirty="0"/>
              <a:t>Elszámoltathatóság</a:t>
            </a:r>
          </a:p>
          <a:p>
            <a:endParaRPr lang="hu-HU" dirty="0"/>
          </a:p>
          <a:p>
            <a:endParaRPr lang="hu-HU" dirty="0"/>
          </a:p>
        </p:txBody>
      </p:sp>
    </p:spTree>
    <p:extLst>
      <p:ext uri="{BB962C8B-B14F-4D97-AF65-F5344CB8AC3E}">
        <p14:creationId xmlns:p14="http://schemas.microsoft.com/office/powerpoint/2010/main" val="351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2"/>
          <p:cNvSpPr>
            <a:spLocks noGrp="1"/>
          </p:cNvSpPr>
          <p:nvPr>
            <p:ph type="title"/>
          </p:nvPr>
        </p:nvSpPr>
        <p:spPr>
          <a:xfrm>
            <a:off x="316523" y="365125"/>
            <a:ext cx="11037277" cy="1325563"/>
          </a:xfrm>
        </p:spPr>
        <p:txBody>
          <a:bodyPr rtlCol="0">
            <a:normAutofit/>
          </a:bodyPr>
          <a:lstStyle/>
          <a:p>
            <a:pPr rtl="0"/>
            <a:r>
              <a:rPr lang="hu-HU" sz="6000" dirty="0"/>
              <a:t>Hozzájárulás feltételei</a:t>
            </a:r>
          </a:p>
        </p:txBody>
      </p:sp>
      <p:sp>
        <p:nvSpPr>
          <p:cNvPr id="14" name="Tartalom helye 13"/>
          <p:cNvSpPr>
            <a:spLocks noGrp="1"/>
          </p:cNvSpPr>
          <p:nvPr>
            <p:ph idx="1"/>
          </p:nvPr>
        </p:nvSpPr>
        <p:spPr>
          <a:xfrm>
            <a:off x="1063869" y="1825625"/>
            <a:ext cx="10726616" cy="4351338"/>
          </a:xfrm>
        </p:spPr>
        <p:txBody>
          <a:bodyPr rtlCol="0"/>
          <a:lstStyle/>
          <a:p>
            <a:pPr lvl="0"/>
            <a:r>
              <a:rPr lang="hu-HU" dirty="0"/>
              <a:t>Ha az adatkezelés hozzájáruláson alapul, az adatkezelőnek képesnek kell lennie annak igazolására, hogy az érintett személyes adatainak kezeléséhez hozzájárult.</a:t>
            </a:r>
          </a:p>
          <a:p>
            <a:pPr lvl="0"/>
            <a:endParaRPr lang="hu-HU" dirty="0"/>
          </a:p>
          <a:p>
            <a:pPr lvl="2"/>
            <a:r>
              <a:rPr lang="hu-HU" dirty="0"/>
              <a:t>Az érintett jogosult arra, hogy hozzájárulását bármikor visszavonja. A hozzájárulás visszavonása nem érinti a hozzájáruláson alapuló, a visszavonás előtti adatkezelés jogszerűségét. A hozzájárulás megadása előtt az érintettet erről tájékoztatni kell. A hozzájárulás visszavonását ugyanolyan egyszerű módon kell lehetővé tenni, mint annak megadását.</a:t>
            </a:r>
          </a:p>
        </p:txBody>
      </p:sp>
    </p:spTree>
    <p:extLst>
      <p:ext uri="{BB962C8B-B14F-4D97-AF65-F5344CB8AC3E}">
        <p14:creationId xmlns:p14="http://schemas.microsoft.com/office/powerpoint/2010/main" val="262769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2"/>
          <p:cNvSpPr>
            <a:spLocks noGrp="1"/>
          </p:cNvSpPr>
          <p:nvPr>
            <p:ph type="title"/>
          </p:nvPr>
        </p:nvSpPr>
        <p:spPr>
          <a:xfrm>
            <a:off x="1011115" y="365125"/>
            <a:ext cx="10342685" cy="1325563"/>
          </a:xfrm>
        </p:spPr>
        <p:txBody>
          <a:bodyPr rtlCol="0">
            <a:noAutofit/>
          </a:bodyPr>
          <a:lstStyle/>
          <a:p>
            <a:pPr rtl="0"/>
            <a:r>
              <a:rPr lang="hu-HU" sz="6000" dirty="0"/>
              <a:t>Gyermekek fokozott védelme</a:t>
            </a:r>
          </a:p>
        </p:txBody>
      </p:sp>
      <p:pic>
        <p:nvPicPr>
          <p:cNvPr id="2" name="Tartalom helye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rot="19910607">
            <a:off x="553916" y="2765426"/>
            <a:ext cx="4789657" cy="2993536"/>
          </a:xfrm>
        </p:spPr>
      </p:pic>
      <p:sp>
        <p:nvSpPr>
          <p:cNvPr id="3" name="Téglalap 2"/>
          <p:cNvSpPr/>
          <p:nvPr/>
        </p:nvSpPr>
        <p:spPr>
          <a:xfrm>
            <a:off x="5627076" y="2206869"/>
            <a:ext cx="5874041" cy="3970318"/>
          </a:xfrm>
          <a:prstGeom prst="rect">
            <a:avLst/>
          </a:prstGeom>
        </p:spPr>
        <p:txBody>
          <a:bodyPr wrap="square">
            <a:spAutoFit/>
          </a:bodyPr>
          <a:lstStyle/>
          <a:p>
            <a:pPr marL="342900" indent="-342900">
              <a:buAutoNum type="arabicParenBoth"/>
            </a:pPr>
            <a:r>
              <a:rPr lang="hu-HU" dirty="0"/>
              <a:t>Ha a 6. cikk (1) bekezdésének a) pontja alkalmazandó, a közvetlenül gyermekeknek kínált, információs társadalommal összefüggő szolgáltatások vonatkozásában végzett személyes adatok kezelése akkor jogszerű, ha a gyermek a 16. életévét betöltötte. </a:t>
            </a:r>
            <a:br>
              <a:rPr lang="hu-HU" dirty="0"/>
            </a:br>
            <a:r>
              <a:rPr lang="hu-HU" dirty="0"/>
              <a:t>A 16. életévét be nem töltött gyermek esetén, a gyermekek személyes adatainak kezelése csak akkor és olyan mértékben jogszerű, ha a hozzájárulást a gyermek feletti szülői felügyeletet gyakorló adta meg, illetve engedélyezte. </a:t>
            </a:r>
            <a:br>
              <a:rPr lang="hu-HU" dirty="0"/>
            </a:br>
            <a:endParaRPr lang="hu-HU" dirty="0"/>
          </a:p>
          <a:p>
            <a:pPr marL="342900" indent="-342900">
              <a:buAutoNum type="arabicParenBoth"/>
            </a:pPr>
            <a:r>
              <a:rPr lang="hu-HU" dirty="0"/>
              <a:t>A tagállamok e célokból jogszabályban ennél alacsonyabb, de a 13. életévnél nem alacsonyabb életkort is megállapíthatnak. </a:t>
            </a:r>
          </a:p>
        </p:txBody>
      </p:sp>
    </p:spTree>
    <p:extLst>
      <p:ext uri="{BB962C8B-B14F-4D97-AF65-F5344CB8AC3E}">
        <p14:creationId xmlns:p14="http://schemas.microsoft.com/office/powerpoint/2010/main" val="66379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extLst>
              <a:ext uri="{BEBA8EAE-BF5A-486C-A8C5-ECC9F3942E4B}">
                <a14:imgProps xmlns:a14="http://schemas.microsoft.com/office/drawing/2010/main">
                  <a14:imgLayer r:embed="rId3">
                    <a14:imgEffect>
                      <a14:backgroundRemoval t="4889" b="95111" l="4000" r="94667"/>
                    </a14:imgEffect>
                  </a14:imgLayer>
                </a14:imgProps>
              </a:ext>
              <a:ext uri="{28A0092B-C50C-407E-A947-70E740481C1C}">
                <a14:useLocalDpi xmlns:a14="http://schemas.microsoft.com/office/drawing/2010/main" val="0"/>
              </a:ext>
            </a:extLst>
          </a:blip>
          <a:stretch>
            <a:fillRect/>
          </a:stretch>
        </p:blipFill>
        <p:spPr>
          <a:xfrm>
            <a:off x="8150470" y="2482424"/>
            <a:ext cx="4059054" cy="4059054"/>
          </a:xfrm>
          <a:prstGeom prst="rect">
            <a:avLst/>
          </a:prstGeom>
        </p:spPr>
      </p:pic>
      <p:sp>
        <p:nvSpPr>
          <p:cNvPr id="2" name="Cím 1"/>
          <p:cNvSpPr>
            <a:spLocks noGrp="1"/>
          </p:cNvSpPr>
          <p:nvPr>
            <p:ph type="title"/>
          </p:nvPr>
        </p:nvSpPr>
        <p:spPr>
          <a:xfrm>
            <a:off x="307731" y="365126"/>
            <a:ext cx="11046069" cy="1103190"/>
          </a:xfrm>
        </p:spPr>
        <p:txBody>
          <a:bodyPr>
            <a:normAutofit/>
          </a:bodyPr>
          <a:lstStyle/>
          <a:p>
            <a:r>
              <a:rPr lang="hu-HU" sz="6000" dirty="0"/>
              <a:t>Különleges adatok</a:t>
            </a:r>
          </a:p>
        </p:txBody>
      </p:sp>
      <p:sp>
        <p:nvSpPr>
          <p:cNvPr id="3" name="Tartalom helye 2"/>
          <p:cNvSpPr>
            <a:spLocks noGrp="1"/>
          </p:cNvSpPr>
          <p:nvPr>
            <p:ph idx="1"/>
          </p:nvPr>
        </p:nvSpPr>
        <p:spPr>
          <a:xfrm>
            <a:off x="1283678" y="1556238"/>
            <a:ext cx="7640514" cy="4730261"/>
          </a:xfrm>
        </p:spPr>
        <p:txBody>
          <a:bodyPr/>
          <a:lstStyle/>
          <a:p>
            <a:r>
              <a:rPr lang="hu-HU" dirty="0"/>
              <a:t>A faji vagy etnikai származásra, politikai véleményre, vallási vagy világnézeti meggyőződésre vagy szakszervezeti tagságra utaló személyes adatok, valamint a természetes személyek egyedi azonosítását célzó genetikai és </a:t>
            </a:r>
            <a:r>
              <a:rPr lang="hu-HU" dirty="0" err="1"/>
              <a:t>biometrikus</a:t>
            </a:r>
            <a:r>
              <a:rPr lang="hu-HU" dirty="0"/>
              <a:t> adatok, az egészségügyi adatok és a természetes személyek szexuális életére vagy szexuális irányultságára vonatkozó személyes adatok kezelése tilos.</a:t>
            </a:r>
          </a:p>
        </p:txBody>
      </p:sp>
    </p:spTree>
    <p:extLst>
      <p:ext uri="{BB962C8B-B14F-4D97-AF65-F5344CB8AC3E}">
        <p14:creationId xmlns:p14="http://schemas.microsoft.com/office/powerpoint/2010/main" val="317616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6000" dirty="0"/>
              <a:t>Adatok beszerzése</a:t>
            </a:r>
          </a:p>
        </p:txBody>
      </p:sp>
      <p:graphicFrame>
        <p:nvGraphicFramePr>
          <p:cNvPr id="4" name="Tartalom helye 3"/>
          <p:cNvGraphicFramePr>
            <a:graphicFrameLocks noGrp="1"/>
          </p:cNvGraphicFramePr>
          <p:nvPr>
            <p:ph idx="1"/>
            <p:extLst>
              <p:ext uri="{D42A27DB-BD31-4B8C-83A1-F6EECF244321}">
                <p14:modId xmlns:p14="http://schemas.microsoft.com/office/powerpoint/2010/main" val="3335374783"/>
              </p:ext>
            </p:extLst>
          </p:nvPr>
        </p:nvGraphicFramePr>
        <p:xfrm>
          <a:off x="1562100" y="1825625"/>
          <a:ext cx="9791700" cy="3235960"/>
        </p:xfrm>
        <a:graphic>
          <a:graphicData uri="http://schemas.openxmlformats.org/drawingml/2006/table">
            <a:tbl>
              <a:tblPr firstRow="1" bandRow="1">
                <a:tableStyleId>{5C22544A-7EE6-4342-B048-85BDC9FD1C3A}</a:tableStyleId>
              </a:tblPr>
              <a:tblGrid>
                <a:gridCol w="4895850">
                  <a:extLst>
                    <a:ext uri="{9D8B030D-6E8A-4147-A177-3AD203B41FA5}">
                      <a16:colId xmlns:a16="http://schemas.microsoft.com/office/drawing/2014/main" val="2028625464"/>
                    </a:ext>
                  </a:extLst>
                </a:gridCol>
                <a:gridCol w="4895850">
                  <a:extLst>
                    <a:ext uri="{9D8B030D-6E8A-4147-A177-3AD203B41FA5}">
                      <a16:colId xmlns:a16="http://schemas.microsoft.com/office/drawing/2014/main" val="1331888566"/>
                    </a:ext>
                  </a:extLst>
                </a:gridCol>
              </a:tblGrid>
              <a:tr h="370840">
                <a:tc>
                  <a:txBody>
                    <a:bodyPr/>
                    <a:lstStyle/>
                    <a:p>
                      <a:r>
                        <a:rPr lang="hu-HU" dirty="0"/>
                        <a:t>ÉRINTETTŐL</a:t>
                      </a:r>
                    </a:p>
                  </a:txBody>
                  <a:tcPr/>
                </a:tc>
                <a:tc>
                  <a:txBody>
                    <a:bodyPr/>
                    <a:lstStyle/>
                    <a:p>
                      <a:r>
                        <a:rPr lang="hu-HU" dirty="0"/>
                        <a:t>3. SZEMÉLYTŐL</a:t>
                      </a:r>
                    </a:p>
                  </a:txBody>
                  <a:tcPr/>
                </a:tc>
                <a:extLst>
                  <a:ext uri="{0D108BD9-81ED-4DB2-BD59-A6C34878D82A}">
                    <a16:rowId xmlns:a16="http://schemas.microsoft.com/office/drawing/2014/main" val="98384492"/>
                  </a:ext>
                </a:extLst>
              </a:tr>
              <a:tr h="370840">
                <a:tc>
                  <a:txBody>
                    <a:bodyPr/>
                    <a:lstStyle/>
                    <a:p>
                      <a:r>
                        <a:rPr lang="hu-HU" dirty="0"/>
                        <a:t>Adatkezelő, adatvédelmi tisztségviselő elérhetősége</a:t>
                      </a:r>
                    </a:p>
                  </a:txBody>
                  <a:tcPr/>
                </a:tc>
                <a:tc>
                  <a:txBody>
                    <a:bodyPr/>
                    <a:lstStyle/>
                    <a:p>
                      <a:r>
                        <a:rPr lang="hu-HU" dirty="0"/>
                        <a:t>Adatkezelő, adatvédelmi tisztségviselő elérhetősége</a:t>
                      </a:r>
                    </a:p>
                  </a:txBody>
                  <a:tcPr/>
                </a:tc>
                <a:extLst>
                  <a:ext uri="{0D108BD9-81ED-4DB2-BD59-A6C34878D82A}">
                    <a16:rowId xmlns:a16="http://schemas.microsoft.com/office/drawing/2014/main" val="2878271632"/>
                  </a:ext>
                </a:extLst>
              </a:tr>
              <a:tr h="370840">
                <a:tc>
                  <a:txBody>
                    <a:bodyPr/>
                    <a:lstStyle/>
                    <a:p>
                      <a:r>
                        <a:rPr lang="hu-HU" dirty="0"/>
                        <a:t>Adatkezelés</a:t>
                      </a:r>
                      <a:r>
                        <a:rPr lang="hu-HU" baseline="0" dirty="0"/>
                        <a:t> célja, jogalapja</a:t>
                      </a:r>
                      <a:endParaRPr lang="hu-HU" dirty="0"/>
                    </a:p>
                  </a:txBody>
                  <a:tcPr/>
                </a:tc>
                <a:tc>
                  <a:txBody>
                    <a:bodyPr/>
                    <a:lstStyle/>
                    <a:p>
                      <a:r>
                        <a:rPr lang="hu-HU" dirty="0"/>
                        <a:t>Adatkezelés</a:t>
                      </a:r>
                      <a:r>
                        <a:rPr lang="hu-HU" baseline="0" dirty="0"/>
                        <a:t> célja, jogalapja</a:t>
                      </a:r>
                      <a:endParaRPr lang="hu-HU" dirty="0"/>
                    </a:p>
                  </a:txBody>
                  <a:tcPr/>
                </a:tc>
                <a:extLst>
                  <a:ext uri="{0D108BD9-81ED-4DB2-BD59-A6C34878D82A}">
                    <a16:rowId xmlns:a16="http://schemas.microsoft.com/office/drawing/2014/main" val="3409692185"/>
                  </a:ext>
                </a:extLst>
              </a:tr>
              <a:tr h="370840">
                <a:tc>
                  <a:txBody>
                    <a:bodyPr/>
                    <a:lstStyle/>
                    <a:p>
                      <a:r>
                        <a:rPr lang="hu-HU" dirty="0"/>
                        <a:t>Tárolásának időtartama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u-HU" dirty="0"/>
                        <a:t>Tárolásának időtartama</a:t>
                      </a:r>
                    </a:p>
                  </a:txBody>
                  <a:tcPr/>
                </a:tc>
                <a:extLst>
                  <a:ext uri="{0D108BD9-81ED-4DB2-BD59-A6C34878D82A}">
                    <a16:rowId xmlns:a16="http://schemas.microsoft.com/office/drawing/2014/main" val="304485102"/>
                  </a:ext>
                </a:extLst>
              </a:tr>
              <a:tr h="370840">
                <a:tc>
                  <a:txBody>
                    <a:bodyPr/>
                    <a:lstStyle/>
                    <a:p>
                      <a:r>
                        <a:rPr lang="hu-HU" dirty="0"/>
                        <a:t>Érintett</a:t>
                      </a:r>
                      <a:r>
                        <a:rPr lang="hu-HU" baseline="0" dirty="0"/>
                        <a:t> jogairól</a:t>
                      </a:r>
                      <a:endParaRPr lang="hu-HU" dirty="0"/>
                    </a:p>
                  </a:txBody>
                  <a:tcPr/>
                </a:tc>
                <a:tc>
                  <a:txBody>
                    <a:bodyPr/>
                    <a:lstStyle/>
                    <a:p>
                      <a:r>
                        <a:rPr lang="hu-HU" dirty="0">
                          <a:solidFill>
                            <a:srgbClr val="FF0000"/>
                          </a:solidFill>
                        </a:rPr>
                        <a:t>Milyen forrásból származik az adat</a:t>
                      </a:r>
                    </a:p>
                  </a:txBody>
                  <a:tcPr/>
                </a:tc>
                <a:extLst>
                  <a:ext uri="{0D108BD9-81ED-4DB2-BD59-A6C34878D82A}">
                    <a16:rowId xmlns:a16="http://schemas.microsoft.com/office/drawing/2014/main" val="2610676818"/>
                  </a:ext>
                </a:extLst>
              </a:tr>
              <a:tr h="370840">
                <a:tc>
                  <a:txBody>
                    <a:bodyPr/>
                    <a:lstStyle/>
                    <a:p>
                      <a:r>
                        <a:rPr lang="hu-HU" dirty="0"/>
                        <a:t>Adatszolgáltatás</a:t>
                      </a:r>
                      <a:r>
                        <a:rPr lang="hu-HU" baseline="0" dirty="0"/>
                        <a:t> elmaradásának következményei</a:t>
                      </a:r>
                      <a:endParaRPr lang="hu-HU" dirty="0"/>
                    </a:p>
                  </a:txBody>
                  <a:tcPr/>
                </a:tc>
                <a:tc>
                  <a:txBody>
                    <a:bodyPr/>
                    <a:lstStyle/>
                    <a:p>
                      <a:r>
                        <a:rPr lang="hu-HU" dirty="0"/>
                        <a:t>Információ szolgáltatás (pl.</a:t>
                      </a:r>
                      <a:r>
                        <a:rPr lang="hu-HU" baseline="0" dirty="0"/>
                        <a:t> végrehajtó - </a:t>
                      </a:r>
                      <a:r>
                        <a:rPr lang="hu-HU" dirty="0"/>
                        <a:t>30</a:t>
                      </a:r>
                      <a:r>
                        <a:rPr lang="hu-HU" baseline="0" dirty="0"/>
                        <a:t> nap)</a:t>
                      </a:r>
                      <a:endParaRPr lang="hu-HU" dirty="0"/>
                    </a:p>
                  </a:txBody>
                  <a:tcPr/>
                </a:tc>
                <a:extLst>
                  <a:ext uri="{0D108BD9-81ED-4DB2-BD59-A6C34878D82A}">
                    <a16:rowId xmlns:a16="http://schemas.microsoft.com/office/drawing/2014/main" val="638789189"/>
                  </a:ext>
                </a:extLst>
              </a:tr>
              <a:tr h="370840">
                <a:tc>
                  <a:txBody>
                    <a:bodyPr/>
                    <a:lstStyle/>
                    <a:p>
                      <a:r>
                        <a:rPr lang="hu-HU" dirty="0"/>
                        <a:t>Automatizált</a:t>
                      </a:r>
                      <a:r>
                        <a:rPr lang="hu-HU" baseline="0" dirty="0"/>
                        <a:t> döntéshozatal, profilozás</a:t>
                      </a:r>
                      <a:endParaRPr lang="hu-HU" dirty="0"/>
                    </a:p>
                  </a:txBody>
                  <a:tcPr/>
                </a:tc>
                <a:tc>
                  <a:txBody>
                    <a:bodyPr/>
                    <a:lstStyle/>
                    <a:p>
                      <a:r>
                        <a:rPr lang="hu-HU" dirty="0"/>
                        <a:t>Kapcsolattartás</a:t>
                      </a:r>
                      <a:r>
                        <a:rPr lang="hu-HU" baseline="0" dirty="0"/>
                        <a:t> esetén az első találkozó alkalmával</a:t>
                      </a:r>
                      <a:endParaRPr lang="hu-HU" dirty="0"/>
                    </a:p>
                  </a:txBody>
                  <a:tcPr/>
                </a:tc>
                <a:extLst>
                  <a:ext uri="{0D108BD9-81ED-4DB2-BD59-A6C34878D82A}">
                    <a16:rowId xmlns:a16="http://schemas.microsoft.com/office/drawing/2014/main" val="2805065180"/>
                  </a:ext>
                </a:extLst>
              </a:tr>
              <a:tr h="370840">
                <a:tc>
                  <a:txBody>
                    <a:bodyPr/>
                    <a:lstStyle/>
                    <a:p>
                      <a:r>
                        <a:rPr lang="hu-HU" dirty="0"/>
                        <a:t>Panaszkezelés, jogorvoslat</a:t>
                      </a:r>
                    </a:p>
                  </a:txBody>
                  <a:tcPr/>
                </a:tc>
                <a:tc>
                  <a:txBody>
                    <a:bodyPr/>
                    <a:lstStyle/>
                    <a:p>
                      <a:r>
                        <a:rPr lang="hu-HU" dirty="0"/>
                        <a:t>Panaszkezelés, jogorvoslat</a:t>
                      </a:r>
                    </a:p>
                  </a:txBody>
                  <a:tcPr/>
                </a:tc>
                <a:extLst>
                  <a:ext uri="{0D108BD9-81ED-4DB2-BD59-A6C34878D82A}">
                    <a16:rowId xmlns:a16="http://schemas.microsoft.com/office/drawing/2014/main" val="1909789874"/>
                  </a:ext>
                </a:extLst>
              </a:tr>
            </a:tbl>
          </a:graphicData>
        </a:graphic>
      </p:graphicFrame>
    </p:spTree>
    <p:extLst>
      <p:ext uri="{BB962C8B-B14F-4D97-AF65-F5344CB8AC3E}">
        <p14:creationId xmlns:p14="http://schemas.microsoft.com/office/powerpoint/2010/main" val="257973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2"/>
          <p:cNvSpPr>
            <a:spLocks noGrp="1"/>
          </p:cNvSpPr>
          <p:nvPr>
            <p:ph type="title"/>
          </p:nvPr>
        </p:nvSpPr>
        <p:spPr/>
        <p:txBody>
          <a:bodyPr rtlCol="0">
            <a:normAutofit/>
          </a:bodyPr>
          <a:lstStyle/>
          <a:p>
            <a:pPr rtl="0"/>
            <a:r>
              <a:rPr lang="hu-HU" sz="6000" dirty="0"/>
              <a:t>Adatkezelés jogosultsága</a:t>
            </a:r>
          </a:p>
        </p:txBody>
      </p:sp>
      <p:sp>
        <p:nvSpPr>
          <p:cNvPr id="14" name="Tartalom helye 13"/>
          <p:cNvSpPr>
            <a:spLocks noGrp="1"/>
          </p:cNvSpPr>
          <p:nvPr>
            <p:ph idx="1"/>
          </p:nvPr>
        </p:nvSpPr>
        <p:spPr/>
        <p:txBody>
          <a:bodyPr rtlCol="0"/>
          <a:lstStyle/>
          <a:p>
            <a:pPr lvl="1" rtl="0"/>
            <a:r>
              <a:rPr lang="hu-HU" dirty="0"/>
              <a:t>Hozzájárulás</a:t>
            </a:r>
          </a:p>
          <a:p>
            <a:pPr lvl="1" rtl="0"/>
            <a:r>
              <a:rPr lang="hu-HU" dirty="0"/>
              <a:t>Szerződés teljesítése</a:t>
            </a:r>
          </a:p>
          <a:p>
            <a:pPr lvl="1" rtl="0"/>
            <a:r>
              <a:rPr lang="hu-HU" dirty="0"/>
              <a:t>Adatkezelő jogi kötelezettségeinek teljesítése</a:t>
            </a:r>
          </a:p>
          <a:p>
            <a:pPr lvl="1" rtl="0"/>
            <a:r>
              <a:rPr lang="hu-HU" dirty="0"/>
              <a:t>Érintett vagy más természetes személy létfontosságú érdekeinek védelme</a:t>
            </a:r>
          </a:p>
          <a:p>
            <a:pPr lvl="1" rtl="0"/>
            <a:r>
              <a:rPr lang="hu-HU" dirty="0"/>
              <a:t>Közérdek</a:t>
            </a:r>
          </a:p>
          <a:p>
            <a:pPr lvl="1" rtl="0"/>
            <a:r>
              <a:rPr lang="hu-HU" dirty="0"/>
              <a:t>Adatkezelőre ruházott közhatalmi jogosítvány</a:t>
            </a:r>
          </a:p>
          <a:p>
            <a:pPr lvl="1" rtl="0"/>
            <a:r>
              <a:rPr lang="hu-HU" dirty="0"/>
              <a:t>Adatkezelő vagy harmadik fél jogos érdekeinek érvényesítése</a:t>
            </a:r>
          </a:p>
          <a:p>
            <a:pPr lvl="1" rtl="0"/>
            <a:endParaRPr lang="hu-HU" dirty="0"/>
          </a:p>
        </p:txBody>
      </p:sp>
    </p:spTree>
    <p:extLst>
      <p:ext uri="{BB962C8B-B14F-4D97-AF65-F5344CB8AC3E}">
        <p14:creationId xmlns:p14="http://schemas.microsoft.com/office/powerpoint/2010/main" val="384589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elhőjáró sabl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ffice_13665570_TF03460508" id="{BEE89A87-7B43-4503-BAA6-0473EBC6EDC9}" vid="{F3C243BE-0A2E-4812-91A5-26666235524B}"/>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DD01B8-816B-49B7-8C81-03AB51D87C54}">
  <ds:schemaRefs>
    <ds:schemaRef ds:uri="http://purl.org/dc/elements/1.1/"/>
    <ds:schemaRef ds:uri="http://schemas.openxmlformats.org/package/2006/metadata/core-properties"/>
    <ds:schemaRef ds:uri="a4f35948-e619-41b3-aa29-22878b09cfd2"/>
    <ds:schemaRef ds:uri="http://schemas.microsoft.com/office/infopath/2007/PartnerControls"/>
    <ds:schemaRef ds:uri="http://purl.org/dc/terms/"/>
    <ds:schemaRef ds:uri="http://schemas.microsoft.com/office/2006/metadata/properties"/>
    <ds:schemaRef ds:uri="http://schemas.microsoft.com/office/2006/documentManagement/types"/>
    <ds:schemaRef ds:uri="40262f94-9f35-4ac3-9a90-690165a166b7"/>
    <ds:schemaRef ds:uri="http://www.w3.org/XML/1998/namespace"/>
    <ds:schemaRef ds:uri="http://purl.org/dc/dcmitype/"/>
  </ds:schemaRefs>
</ds:datastoreItem>
</file>

<file path=customXml/itemProps2.xml><?xml version="1.0" encoding="utf-8"?>
<ds:datastoreItem xmlns:ds="http://schemas.openxmlformats.org/officeDocument/2006/customXml" ds:itemID="{B024FD56-CE1B-42FC-9E83-BFBF160724C6}">
  <ds:schemaRefs>
    <ds:schemaRef ds:uri="http://schemas.microsoft.com/sharepoint/v3/contenttype/forms"/>
  </ds:schemaRefs>
</ds:datastoreItem>
</file>

<file path=customXml/itemProps3.xml><?xml version="1.0" encoding="utf-8"?>
<ds:datastoreItem xmlns:ds="http://schemas.openxmlformats.org/officeDocument/2006/customXml" ds:itemID="{6253D857-4181-4777-8893-6E45A690F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Felhőjáró diasablonok</Template>
  <TotalTime>776</TotalTime>
  <Words>2856</Words>
  <Application>Microsoft Office PowerPoint</Application>
  <PresentationFormat>Szélesvásznú</PresentationFormat>
  <Paragraphs>201</Paragraphs>
  <Slides>34</Slides>
  <Notes>6</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34</vt:i4>
      </vt:variant>
    </vt:vector>
  </HeadingPairs>
  <TitlesOfParts>
    <vt:vector size="38" baseType="lpstr">
      <vt:lpstr>Arial</vt:lpstr>
      <vt:lpstr>Calibri</vt:lpstr>
      <vt:lpstr>Cambria</vt:lpstr>
      <vt:lpstr>Felhőjáró sablon</vt:lpstr>
      <vt:lpstr>GDPR és a  civil szervezetek</vt:lpstr>
      <vt:lpstr>Fogalmak</vt:lpstr>
      <vt:lpstr>Fogalmak</vt:lpstr>
      <vt:lpstr>Alapelvek</vt:lpstr>
      <vt:lpstr>Hozzájárulás feltételei</vt:lpstr>
      <vt:lpstr>Gyermekek fokozott védelme</vt:lpstr>
      <vt:lpstr>Különleges adatok</vt:lpstr>
      <vt:lpstr>Adatok beszerzése</vt:lpstr>
      <vt:lpstr>Adatkezelés jogosultsága</vt:lpstr>
      <vt:lpstr>Érintetti jogok és joggyakorlás </vt:lpstr>
      <vt:lpstr>PowerPoint-bemutató</vt:lpstr>
      <vt:lpstr>PowerPoint-bemutató</vt:lpstr>
      <vt:lpstr>Adatkezelő feladatai 1.</vt:lpstr>
      <vt:lpstr>Adatkezelő feladatai 2.</vt:lpstr>
      <vt:lpstr>Adatkezelő feladatai 3.</vt:lpstr>
      <vt:lpstr>Adatfeldolgozói szerződés tartalma</vt:lpstr>
      <vt:lpstr>Adatfeldolgozói szerződés tartalma 2.</vt:lpstr>
      <vt:lpstr>Adatfeldolgozó feladatai 1.</vt:lpstr>
      <vt:lpstr>Adatfeldolgozó feladatai 2.</vt:lpstr>
      <vt:lpstr>Adatfeldolgozó feladatai 3.</vt:lpstr>
      <vt:lpstr>Adatkezelési tevékenységek nyilvántartása - Adatkezelő</vt:lpstr>
      <vt:lpstr>Adatkezelési tevékenységek nyilvántartása - Adatfeldolgozó</vt:lpstr>
      <vt:lpstr>Adatvédelmi incidens</vt:lpstr>
      <vt:lpstr>Adatvédelmi incidens bejelentése</vt:lpstr>
      <vt:lpstr>Érintettek tájékoztatása</vt:lpstr>
      <vt:lpstr>Incidens nyilvántartó - minta</vt:lpstr>
      <vt:lpstr>Lépésről – lépésre  a megvalósítás útján</vt:lpstr>
      <vt:lpstr>Legfontosabb teendők lépésről - lépésre</vt:lpstr>
      <vt:lpstr>Legfontosabb teendők lépésről – lépésre 2.</vt:lpstr>
      <vt:lpstr>https://naih.hu</vt:lpstr>
      <vt:lpstr>Könnyen érthető honlapok</vt:lpstr>
      <vt:lpstr>Adatvédelmi tisztviselő 1.</vt:lpstr>
      <vt:lpstr>Adatvédelmi tisztviselő 2.</vt:lpstr>
      <vt:lpstr>Köszönöm megtisztelő figyelmüket!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Cím elrendezés</dc:title>
  <dc:creator>admin</dc:creator>
  <cp:lastModifiedBy>admin</cp:lastModifiedBy>
  <cp:revision>72</cp:revision>
  <cp:lastPrinted>2018-04-09T22:18:57Z</cp:lastPrinted>
  <dcterms:created xsi:type="dcterms:W3CDTF">2018-04-08T21:51:51Z</dcterms:created>
  <dcterms:modified xsi:type="dcterms:W3CDTF">2018-06-13T10:51:58Z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